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heme/themeOverride1.xml" ContentType="application/vnd.openxmlformats-officedocument.themeOverr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184"/>
  </p:notesMasterIdLst>
  <p:sldIdLst>
    <p:sldId id="256" r:id="rId3"/>
    <p:sldId id="391" r:id="rId4"/>
    <p:sldId id="257" r:id="rId5"/>
    <p:sldId id="262" r:id="rId6"/>
    <p:sldId id="264" r:id="rId7"/>
    <p:sldId id="395" r:id="rId8"/>
    <p:sldId id="393" r:id="rId9"/>
    <p:sldId id="394" r:id="rId10"/>
    <p:sldId id="392" r:id="rId11"/>
    <p:sldId id="397" r:id="rId12"/>
    <p:sldId id="396" r:id="rId13"/>
    <p:sldId id="419" r:id="rId14"/>
    <p:sldId id="422" r:id="rId15"/>
    <p:sldId id="425" r:id="rId16"/>
    <p:sldId id="424" r:id="rId17"/>
    <p:sldId id="423" r:id="rId18"/>
    <p:sldId id="426" r:id="rId19"/>
    <p:sldId id="289" r:id="rId20"/>
    <p:sldId id="398" r:id="rId21"/>
    <p:sldId id="259" r:id="rId22"/>
    <p:sldId id="400" r:id="rId23"/>
    <p:sldId id="399" r:id="rId24"/>
    <p:sldId id="402" r:id="rId25"/>
    <p:sldId id="401" r:id="rId26"/>
    <p:sldId id="403" r:id="rId27"/>
    <p:sldId id="418" r:id="rId28"/>
    <p:sldId id="417" r:id="rId29"/>
    <p:sldId id="416" r:id="rId30"/>
    <p:sldId id="404" r:id="rId31"/>
    <p:sldId id="271" r:id="rId32"/>
    <p:sldId id="405" r:id="rId33"/>
    <p:sldId id="406" r:id="rId34"/>
    <p:sldId id="427" r:id="rId35"/>
    <p:sldId id="272" r:id="rId36"/>
    <p:sldId id="407" r:id="rId37"/>
    <p:sldId id="263" r:id="rId38"/>
    <p:sldId id="408" r:id="rId39"/>
    <p:sldId id="409" r:id="rId40"/>
    <p:sldId id="390" r:id="rId41"/>
    <p:sldId id="389" r:id="rId42"/>
    <p:sldId id="410" r:id="rId43"/>
    <p:sldId id="411" r:id="rId44"/>
    <p:sldId id="412" r:id="rId45"/>
    <p:sldId id="413" r:id="rId46"/>
    <p:sldId id="381" r:id="rId47"/>
    <p:sldId id="273" r:id="rId48"/>
    <p:sldId id="414" r:id="rId49"/>
    <p:sldId id="277" r:id="rId50"/>
    <p:sldId id="382" r:id="rId51"/>
    <p:sldId id="415" r:id="rId52"/>
    <p:sldId id="443" r:id="rId53"/>
    <p:sldId id="434" r:id="rId54"/>
    <p:sldId id="428" r:id="rId55"/>
    <p:sldId id="429" r:id="rId56"/>
    <p:sldId id="285" r:id="rId57"/>
    <p:sldId id="287" r:id="rId58"/>
    <p:sldId id="383" r:id="rId59"/>
    <p:sldId id="449" r:id="rId60"/>
    <p:sldId id="275" r:id="rId61"/>
    <p:sldId id="448" r:id="rId62"/>
    <p:sldId id="447" r:id="rId63"/>
    <p:sldId id="432" r:id="rId64"/>
    <p:sldId id="431" r:id="rId65"/>
    <p:sldId id="442" r:id="rId66"/>
    <p:sldId id="430" r:id="rId67"/>
    <p:sldId id="433" r:id="rId68"/>
    <p:sldId id="274" r:id="rId69"/>
    <p:sldId id="437" r:id="rId70"/>
    <p:sldId id="436" r:id="rId71"/>
    <p:sldId id="435" r:id="rId72"/>
    <p:sldId id="300" r:id="rId73"/>
    <p:sldId id="278" r:id="rId74"/>
    <p:sldId id="438" r:id="rId75"/>
    <p:sldId id="441" r:id="rId76"/>
    <p:sldId id="279" r:id="rId77"/>
    <p:sldId id="439" r:id="rId78"/>
    <p:sldId id="440" r:id="rId79"/>
    <p:sldId id="384" r:id="rId80"/>
    <p:sldId id="385" r:id="rId81"/>
    <p:sldId id="444" r:id="rId82"/>
    <p:sldId id="445" r:id="rId83"/>
    <p:sldId id="446" r:id="rId84"/>
    <p:sldId id="386" r:id="rId85"/>
    <p:sldId id="261" r:id="rId86"/>
    <p:sldId id="265" r:id="rId87"/>
    <p:sldId id="288" r:id="rId88"/>
    <p:sldId id="292" r:id="rId89"/>
    <p:sldId id="293" r:id="rId90"/>
    <p:sldId id="291" r:id="rId91"/>
    <p:sldId id="286" r:id="rId92"/>
    <p:sldId id="294" r:id="rId93"/>
    <p:sldId id="306" r:id="rId94"/>
    <p:sldId id="276" r:id="rId95"/>
    <p:sldId id="305" r:id="rId96"/>
    <p:sldId id="307" r:id="rId97"/>
    <p:sldId id="301" r:id="rId98"/>
    <p:sldId id="302" r:id="rId99"/>
    <p:sldId id="284" r:id="rId100"/>
    <p:sldId id="296" r:id="rId101"/>
    <p:sldId id="297" r:id="rId102"/>
    <p:sldId id="298" r:id="rId103"/>
    <p:sldId id="299" r:id="rId104"/>
    <p:sldId id="266" r:id="rId105"/>
    <p:sldId id="304" r:id="rId106"/>
    <p:sldId id="303" r:id="rId107"/>
    <p:sldId id="388" r:id="rId108"/>
    <p:sldId id="308" r:id="rId109"/>
    <p:sldId id="313" r:id="rId110"/>
    <p:sldId id="309" r:id="rId111"/>
    <p:sldId id="310" r:id="rId112"/>
    <p:sldId id="311" r:id="rId113"/>
    <p:sldId id="312" r:id="rId114"/>
    <p:sldId id="314" r:id="rId115"/>
    <p:sldId id="317" r:id="rId116"/>
    <p:sldId id="318" r:id="rId117"/>
    <p:sldId id="267" r:id="rId118"/>
    <p:sldId id="380" r:id="rId119"/>
    <p:sldId id="338" r:id="rId120"/>
    <p:sldId id="339" r:id="rId121"/>
    <p:sldId id="337" r:id="rId122"/>
    <p:sldId id="329" r:id="rId123"/>
    <p:sldId id="331" r:id="rId124"/>
    <p:sldId id="332" r:id="rId125"/>
    <p:sldId id="319" r:id="rId126"/>
    <p:sldId id="333" r:id="rId127"/>
    <p:sldId id="334" r:id="rId128"/>
    <p:sldId id="328" r:id="rId129"/>
    <p:sldId id="321" r:id="rId130"/>
    <p:sldId id="340" r:id="rId131"/>
    <p:sldId id="336" r:id="rId132"/>
    <p:sldId id="335" r:id="rId133"/>
    <p:sldId id="322" r:id="rId134"/>
    <p:sldId id="342" r:id="rId135"/>
    <p:sldId id="343" r:id="rId136"/>
    <p:sldId id="268" r:id="rId137"/>
    <p:sldId id="363" r:id="rId138"/>
    <p:sldId id="323" r:id="rId139"/>
    <p:sldId id="327" r:id="rId140"/>
    <p:sldId id="324" r:id="rId141"/>
    <p:sldId id="325" r:id="rId142"/>
    <p:sldId id="326" r:id="rId143"/>
    <p:sldId id="269" r:id="rId144"/>
    <p:sldId id="345" r:id="rId145"/>
    <p:sldId id="355" r:id="rId146"/>
    <p:sldId id="356" r:id="rId147"/>
    <p:sldId id="358" r:id="rId148"/>
    <p:sldId id="359" r:id="rId149"/>
    <p:sldId id="347" r:id="rId150"/>
    <p:sldId id="351" r:id="rId151"/>
    <p:sldId id="352" r:id="rId152"/>
    <p:sldId id="369" r:id="rId153"/>
    <p:sldId id="365" r:id="rId154"/>
    <p:sldId id="366" r:id="rId155"/>
    <p:sldId id="367" r:id="rId156"/>
    <p:sldId id="376" r:id="rId157"/>
    <p:sldId id="372" r:id="rId158"/>
    <p:sldId id="371" r:id="rId159"/>
    <p:sldId id="370" r:id="rId160"/>
    <p:sldId id="377" r:id="rId161"/>
    <p:sldId id="378" r:id="rId162"/>
    <p:sldId id="364" r:id="rId163"/>
    <p:sldId id="353" r:id="rId164"/>
    <p:sldId id="357" r:id="rId165"/>
    <p:sldId id="354" r:id="rId166"/>
    <p:sldId id="348" r:id="rId167"/>
    <p:sldId id="360" r:id="rId168"/>
    <p:sldId id="362" r:id="rId169"/>
    <p:sldId id="361" r:id="rId170"/>
    <p:sldId id="349" r:id="rId171"/>
    <p:sldId id="373" r:id="rId172"/>
    <p:sldId id="368" r:id="rId173"/>
    <p:sldId id="374" r:id="rId174"/>
    <p:sldId id="379" r:id="rId175"/>
    <p:sldId id="270" r:id="rId176"/>
    <p:sldId id="260" r:id="rId177"/>
    <p:sldId id="280" r:id="rId178"/>
    <p:sldId id="281" r:id="rId179"/>
    <p:sldId id="341" r:id="rId180"/>
    <p:sldId id="282" r:id="rId181"/>
    <p:sldId id="283" r:id="rId182"/>
    <p:sldId id="375" r:id="rId18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FF9900"/>
    <a:srgbClr val="CAA774"/>
    <a:srgbClr val="FFFFFF"/>
    <a:srgbClr val="031C3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89" d="100"/>
          <a:sy n="89" d="100"/>
        </p:scale>
        <p:origin x="855" y="45"/>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slide" Target="slides/slide136.xml"/><Relationship Id="rId159" Type="http://schemas.openxmlformats.org/officeDocument/2006/relationships/slide" Target="slides/slide157.xml"/><Relationship Id="rId170" Type="http://schemas.openxmlformats.org/officeDocument/2006/relationships/slide" Target="slides/slide168.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slide" Target="slides/slide126.xml"/><Relationship Id="rId149" Type="http://schemas.openxmlformats.org/officeDocument/2006/relationships/slide" Target="slides/slide147.xml"/><Relationship Id="rId5" Type="http://schemas.openxmlformats.org/officeDocument/2006/relationships/slide" Target="slides/slide3.xml"/><Relationship Id="rId95" Type="http://schemas.openxmlformats.org/officeDocument/2006/relationships/slide" Target="slides/slide93.xml"/><Relationship Id="rId160" Type="http://schemas.openxmlformats.org/officeDocument/2006/relationships/slide" Target="slides/slide158.xml"/><Relationship Id="rId181" Type="http://schemas.openxmlformats.org/officeDocument/2006/relationships/slide" Target="slides/slide179.xml"/><Relationship Id="rId22" Type="http://schemas.openxmlformats.org/officeDocument/2006/relationships/slide" Target="slides/slide20.xml"/><Relationship Id="rId43" Type="http://schemas.openxmlformats.org/officeDocument/2006/relationships/slide" Target="slides/slide41.xml"/><Relationship Id="rId64" Type="http://schemas.openxmlformats.org/officeDocument/2006/relationships/slide" Target="slides/slide62.xml"/><Relationship Id="rId118" Type="http://schemas.openxmlformats.org/officeDocument/2006/relationships/slide" Target="slides/slide116.xml"/><Relationship Id="rId139" Type="http://schemas.openxmlformats.org/officeDocument/2006/relationships/slide" Target="slides/slide137.xml"/><Relationship Id="rId85" Type="http://schemas.openxmlformats.org/officeDocument/2006/relationships/slide" Target="slides/slide83.xml"/><Relationship Id="rId150" Type="http://schemas.openxmlformats.org/officeDocument/2006/relationships/slide" Target="slides/slide148.xml"/><Relationship Id="rId171" Type="http://schemas.openxmlformats.org/officeDocument/2006/relationships/slide" Target="slides/slide169.xml"/><Relationship Id="rId12" Type="http://schemas.openxmlformats.org/officeDocument/2006/relationships/slide" Target="slides/slide10.xml"/><Relationship Id="rId33" Type="http://schemas.openxmlformats.org/officeDocument/2006/relationships/slide" Target="slides/slide31.xml"/><Relationship Id="rId108" Type="http://schemas.openxmlformats.org/officeDocument/2006/relationships/slide" Target="slides/slide106.xml"/><Relationship Id="rId129" Type="http://schemas.openxmlformats.org/officeDocument/2006/relationships/slide" Target="slides/slide127.xml"/><Relationship Id="rId54" Type="http://schemas.openxmlformats.org/officeDocument/2006/relationships/slide" Target="slides/slide52.xml"/><Relationship Id="rId75" Type="http://schemas.openxmlformats.org/officeDocument/2006/relationships/slide" Target="slides/slide73.xml"/><Relationship Id="rId96" Type="http://schemas.openxmlformats.org/officeDocument/2006/relationships/slide" Target="slides/slide94.xml"/><Relationship Id="rId140" Type="http://schemas.openxmlformats.org/officeDocument/2006/relationships/slide" Target="slides/slide138.xml"/><Relationship Id="rId161" Type="http://schemas.openxmlformats.org/officeDocument/2006/relationships/slide" Target="slides/slide159.xml"/><Relationship Id="rId182" Type="http://schemas.openxmlformats.org/officeDocument/2006/relationships/slide" Target="slides/slide180.xml"/><Relationship Id="rId6" Type="http://schemas.openxmlformats.org/officeDocument/2006/relationships/slide" Target="slides/slide4.xml"/><Relationship Id="rId23" Type="http://schemas.openxmlformats.org/officeDocument/2006/relationships/slide" Target="slides/slide21.xml"/><Relationship Id="rId119" Type="http://schemas.openxmlformats.org/officeDocument/2006/relationships/slide" Target="slides/slide117.xml"/><Relationship Id="rId44" Type="http://schemas.openxmlformats.org/officeDocument/2006/relationships/slide" Target="slides/slide42.xml"/><Relationship Id="rId65" Type="http://schemas.openxmlformats.org/officeDocument/2006/relationships/slide" Target="slides/slide63.xml"/><Relationship Id="rId86" Type="http://schemas.openxmlformats.org/officeDocument/2006/relationships/slide" Target="slides/slide84.xml"/><Relationship Id="rId130" Type="http://schemas.openxmlformats.org/officeDocument/2006/relationships/slide" Target="slides/slide128.xml"/><Relationship Id="rId151" Type="http://schemas.openxmlformats.org/officeDocument/2006/relationships/slide" Target="slides/slide149.xml"/><Relationship Id="rId172" Type="http://schemas.openxmlformats.org/officeDocument/2006/relationships/slide" Target="slides/slide170.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141" Type="http://schemas.openxmlformats.org/officeDocument/2006/relationships/slide" Target="slides/slide139.xml"/><Relationship Id="rId146" Type="http://schemas.openxmlformats.org/officeDocument/2006/relationships/slide" Target="slides/slide144.xml"/><Relationship Id="rId167" Type="http://schemas.openxmlformats.org/officeDocument/2006/relationships/slide" Target="slides/slide165.xml"/><Relationship Id="rId188" Type="http://schemas.openxmlformats.org/officeDocument/2006/relationships/tableStyles" Target="tableStyles.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162" Type="http://schemas.openxmlformats.org/officeDocument/2006/relationships/slide" Target="slides/slide160.xml"/><Relationship Id="rId183" Type="http://schemas.openxmlformats.org/officeDocument/2006/relationships/slide" Target="slides/slide181.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slide" Target="slides/slide134.xml"/><Relationship Id="rId157" Type="http://schemas.openxmlformats.org/officeDocument/2006/relationships/slide" Target="slides/slide155.xml"/><Relationship Id="rId178" Type="http://schemas.openxmlformats.org/officeDocument/2006/relationships/slide" Target="slides/slide176.xml"/><Relationship Id="rId61" Type="http://schemas.openxmlformats.org/officeDocument/2006/relationships/slide" Target="slides/slide59.xml"/><Relationship Id="rId82" Type="http://schemas.openxmlformats.org/officeDocument/2006/relationships/slide" Target="slides/slide80.xml"/><Relationship Id="rId152" Type="http://schemas.openxmlformats.org/officeDocument/2006/relationships/slide" Target="slides/slide150.xml"/><Relationship Id="rId173" Type="http://schemas.openxmlformats.org/officeDocument/2006/relationships/slide" Target="slides/slide171.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168" Type="http://schemas.openxmlformats.org/officeDocument/2006/relationships/slide" Target="slides/slide166.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163" Type="http://schemas.openxmlformats.org/officeDocument/2006/relationships/slide" Target="slides/slide161.xml"/><Relationship Id="rId184" Type="http://schemas.openxmlformats.org/officeDocument/2006/relationships/notesMaster" Target="notesMasters/notesMaster1.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 Id="rId174" Type="http://schemas.openxmlformats.org/officeDocument/2006/relationships/slide" Target="slides/slide172.xml"/><Relationship Id="rId179" Type="http://schemas.openxmlformats.org/officeDocument/2006/relationships/slide" Target="slides/slide177.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48" Type="http://schemas.openxmlformats.org/officeDocument/2006/relationships/slide" Target="slides/slide146.xml"/><Relationship Id="rId164" Type="http://schemas.openxmlformats.org/officeDocument/2006/relationships/slide" Target="slides/slide162.xml"/><Relationship Id="rId169" Type="http://schemas.openxmlformats.org/officeDocument/2006/relationships/slide" Target="slides/slide167.xml"/><Relationship Id="rId185"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80" Type="http://schemas.openxmlformats.org/officeDocument/2006/relationships/slide" Target="slides/slide178.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slide" Target="slides/slide152.xml"/><Relationship Id="rId175" Type="http://schemas.openxmlformats.org/officeDocument/2006/relationships/slide" Target="slides/slide173.xml"/><Relationship Id="rId16" Type="http://schemas.openxmlformats.org/officeDocument/2006/relationships/slide" Target="slides/slide14.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90" Type="http://schemas.openxmlformats.org/officeDocument/2006/relationships/slide" Target="slides/slide88.xml"/><Relationship Id="rId165" Type="http://schemas.openxmlformats.org/officeDocument/2006/relationships/slide" Target="slides/slide163.xml"/><Relationship Id="rId186" Type="http://schemas.openxmlformats.org/officeDocument/2006/relationships/viewProps" Target="viewProps.xml"/><Relationship Id="rId27" Type="http://schemas.openxmlformats.org/officeDocument/2006/relationships/slide" Target="slides/slide25.xml"/><Relationship Id="rId48" Type="http://schemas.openxmlformats.org/officeDocument/2006/relationships/slide" Target="slides/slide46.xml"/><Relationship Id="rId69" Type="http://schemas.openxmlformats.org/officeDocument/2006/relationships/slide" Target="slides/slide67.xml"/><Relationship Id="rId113" Type="http://schemas.openxmlformats.org/officeDocument/2006/relationships/slide" Target="slides/slide111.xml"/><Relationship Id="rId134" Type="http://schemas.openxmlformats.org/officeDocument/2006/relationships/slide" Target="slides/slide132.xml"/><Relationship Id="rId80" Type="http://schemas.openxmlformats.org/officeDocument/2006/relationships/slide" Target="slides/slide78.xml"/><Relationship Id="rId155" Type="http://schemas.openxmlformats.org/officeDocument/2006/relationships/slide" Target="slides/slide153.xml"/><Relationship Id="rId176" Type="http://schemas.openxmlformats.org/officeDocument/2006/relationships/slide" Target="slides/slide174.xml"/><Relationship Id="rId17" Type="http://schemas.openxmlformats.org/officeDocument/2006/relationships/slide" Target="slides/slide15.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24" Type="http://schemas.openxmlformats.org/officeDocument/2006/relationships/slide" Target="slides/slide122.xml"/><Relationship Id="rId70" Type="http://schemas.openxmlformats.org/officeDocument/2006/relationships/slide" Target="slides/slide68.xml"/><Relationship Id="rId91" Type="http://schemas.openxmlformats.org/officeDocument/2006/relationships/slide" Target="slides/slide89.xml"/><Relationship Id="rId145" Type="http://schemas.openxmlformats.org/officeDocument/2006/relationships/slide" Target="slides/slide143.xml"/><Relationship Id="rId166" Type="http://schemas.openxmlformats.org/officeDocument/2006/relationships/slide" Target="slides/slide164.xml"/><Relationship Id="rId187" Type="http://schemas.openxmlformats.org/officeDocument/2006/relationships/theme" Target="theme/theme1.xml"/><Relationship Id="rId1" Type="http://schemas.openxmlformats.org/officeDocument/2006/relationships/slideMaster" Target="slideMasters/slideMaster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60" Type="http://schemas.openxmlformats.org/officeDocument/2006/relationships/slide" Target="slides/slide58.xml"/><Relationship Id="rId81" Type="http://schemas.openxmlformats.org/officeDocument/2006/relationships/slide" Target="slides/slide79.xml"/><Relationship Id="rId135" Type="http://schemas.openxmlformats.org/officeDocument/2006/relationships/slide" Target="slides/slide133.xml"/><Relationship Id="rId156" Type="http://schemas.openxmlformats.org/officeDocument/2006/relationships/slide" Target="slides/slide154.xml"/><Relationship Id="rId177" Type="http://schemas.openxmlformats.org/officeDocument/2006/relationships/slide" Target="slides/slide17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A381BD1-FF1E-4F6A-AAED-72C05092D6E5}" type="datetimeFigureOut">
              <a:rPr lang="en-US" smtClean="0"/>
              <a:t>11/12/2019</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8AD067D-BE7D-4F61-A946-A6236DFC2A95}" type="slidenum">
              <a:rPr lang="en-US" smtClean="0"/>
              <a:t>‹#›</a:t>
            </a:fld>
            <a:endParaRPr lang="en-US"/>
          </a:p>
        </p:txBody>
      </p:sp>
    </p:spTree>
    <p:extLst>
      <p:ext uri="{BB962C8B-B14F-4D97-AF65-F5344CB8AC3E}">
        <p14:creationId xmlns:p14="http://schemas.microsoft.com/office/powerpoint/2010/main" val="8309878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Things to keep in the back of your mind for now.</a:t>
            </a:r>
          </a:p>
          <a:p>
            <a:r>
              <a:rPr lang="en-US" dirty="0"/>
              <a:t>Will help more when we get into other programming languages, like SQL</a:t>
            </a:r>
          </a:p>
        </p:txBody>
      </p:sp>
      <p:sp>
        <p:nvSpPr>
          <p:cNvPr id="4" name="Slide Number Placeholder 3"/>
          <p:cNvSpPr>
            <a:spLocks noGrp="1"/>
          </p:cNvSpPr>
          <p:nvPr>
            <p:ph type="sldNum" sz="quarter" idx="5"/>
          </p:nvPr>
        </p:nvSpPr>
        <p:spPr/>
        <p:txBody>
          <a:bodyPr/>
          <a:lstStyle/>
          <a:p>
            <a:fld id="{B8AD067D-BE7D-4F61-A946-A6236DFC2A95}" type="slidenum">
              <a:rPr lang="en-US" smtClean="0"/>
              <a:t>18</a:t>
            </a:fld>
            <a:endParaRPr lang="en-US"/>
          </a:p>
        </p:txBody>
      </p:sp>
    </p:spTree>
    <p:extLst>
      <p:ext uri="{BB962C8B-B14F-4D97-AF65-F5344CB8AC3E}">
        <p14:creationId xmlns:p14="http://schemas.microsoft.com/office/powerpoint/2010/main" val="3611281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Called float because it is a floating point.  Example: output x=32984328947213.21934782391472193874239847293184</a:t>
            </a:r>
          </a:p>
        </p:txBody>
      </p:sp>
      <p:sp>
        <p:nvSpPr>
          <p:cNvPr id="4" name="Slide Number Placeholder 3"/>
          <p:cNvSpPr>
            <a:spLocks noGrp="1"/>
          </p:cNvSpPr>
          <p:nvPr>
            <p:ph type="sldNum" sz="quarter" idx="5"/>
          </p:nvPr>
        </p:nvSpPr>
        <p:spPr/>
        <p:txBody>
          <a:bodyPr/>
          <a:lstStyle/>
          <a:p>
            <a:fld id="{B8AD067D-BE7D-4F61-A946-A6236DFC2A95}" type="slidenum">
              <a:rPr lang="en-US" smtClean="0"/>
              <a:t>27</a:t>
            </a:fld>
            <a:endParaRPr lang="en-US"/>
          </a:p>
        </p:txBody>
      </p:sp>
    </p:spTree>
    <p:extLst>
      <p:ext uri="{BB962C8B-B14F-4D97-AF65-F5344CB8AC3E}">
        <p14:creationId xmlns:p14="http://schemas.microsoft.com/office/powerpoint/2010/main" val="24466580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Called float because it is a floating point.  Example: output x=32984328947213.21934782391472193874239847293184</a:t>
            </a:r>
          </a:p>
        </p:txBody>
      </p:sp>
      <p:sp>
        <p:nvSpPr>
          <p:cNvPr id="4" name="Slide Number Placeholder 3"/>
          <p:cNvSpPr>
            <a:spLocks noGrp="1"/>
          </p:cNvSpPr>
          <p:nvPr>
            <p:ph type="sldNum" sz="quarter" idx="5"/>
          </p:nvPr>
        </p:nvSpPr>
        <p:spPr/>
        <p:txBody>
          <a:bodyPr/>
          <a:lstStyle/>
          <a:p>
            <a:fld id="{B8AD067D-BE7D-4F61-A946-A6236DFC2A95}" type="slidenum">
              <a:rPr lang="en-US" smtClean="0"/>
              <a:t>28</a:t>
            </a:fld>
            <a:endParaRPr lang="en-US"/>
          </a:p>
        </p:txBody>
      </p:sp>
    </p:spTree>
    <p:extLst>
      <p:ext uri="{BB962C8B-B14F-4D97-AF65-F5344CB8AC3E}">
        <p14:creationId xmlns:p14="http://schemas.microsoft.com/office/powerpoint/2010/main" val="19678173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Called float because it is a floating point.  Example: output x=32984328947213.21934782391472193874239847293184</a:t>
            </a:r>
          </a:p>
        </p:txBody>
      </p:sp>
      <p:sp>
        <p:nvSpPr>
          <p:cNvPr id="4" name="Slide Number Placeholder 3"/>
          <p:cNvSpPr>
            <a:spLocks noGrp="1"/>
          </p:cNvSpPr>
          <p:nvPr>
            <p:ph type="sldNum" sz="quarter" idx="5"/>
          </p:nvPr>
        </p:nvSpPr>
        <p:spPr/>
        <p:txBody>
          <a:bodyPr/>
          <a:lstStyle/>
          <a:p>
            <a:fld id="{B8AD067D-BE7D-4F61-A946-A6236DFC2A95}" type="slidenum">
              <a:rPr lang="en-US" smtClean="0"/>
              <a:t>29</a:t>
            </a:fld>
            <a:endParaRPr lang="en-US"/>
          </a:p>
        </p:txBody>
      </p:sp>
    </p:spTree>
    <p:extLst>
      <p:ext uri="{BB962C8B-B14F-4D97-AF65-F5344CB8AC3E}">
        <p14:creationId xmlns:p14="http://schemas.microsoft.com/office/powerpoint/2010/main" val="2406279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Variables store values.  Variables let us not worry about memory management.  Variables can change.</a:t>
            </a:r>
          </a:p>
        </p:txBody>
      </p:sp>
      <p:sp>
        <p:nvSpPr>
          <p:cNvPr id="4" name="Slide Number Placeholder 3"/>
          <p:cNvSpPr>
            <a:spLocks noGrp="1"/>
          </p:cNvSpPr>
          <p:nvPr>
            <p:ph type="sldNum" sz="quarter" idx="5"/>
          </p:nvPr>
        </p:nvSpPr>
        <p:spPr/>
        <p:txBody>
          <a:bodyPr/>
          <a:lstStyle/>
          <a:p>
            <a:fld id="{B8AD067D-BE7D-4F61-A946-A6236DFC2A95}" type="slidenum">
              <a:rPr lang="en-US" smtClean="0"/>
              <a:t>30</a:t>
            </a:fld>
            <a:endParaRPr lang="en-US"/>
          </a:p>
        </p:txBody>
      </p:sp>
    </p:spTree>
    <p:extLst>
      <p:ext uri="{BB962C8B-B14F-4D97-AF65-F5344CB8AC3E}">
        <p14:creationId xmlns:p14="http://schemas.microsoft.com/office/powerpoint/2010/main" val="37440718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Variables store values.  Variables let us not worry about memory management.  Variables can change.</a:t>
            </a:r>
          </a:p>
        </p:txBody>
      </p:sp>
      <p:sp>
        <p:nvSpPr>
          <p:cNvPr id="4" name="Slide Number Placeholder 3"/>
          <p:cNvSpPr>
            <a:spLocks noGrp="1"/>
          </p:cNvSpPr>
          <p:nvPr>
            <p:ph type="sldNum" sz="quarter" idx="5"/>
          </p:nvPr>
        </p:nvSpPr>
        <p:spPr/>
        <p:txBody>
          <a:bodyPr/>
          <a:lstStyle/>
          <a:p>
            <a:fld id="{B8AD067D-BE7D-4F61-A946-A6236DFC2A95}" type="slidenum">
              <a:rPr lang="en-US" smtClean="0"/>
              <a:t>31</a:t>
            </a:fld>
            <a:endParaRPr lang="en-US"/>
          </a:p>
        </p:txBody>
      </p:sp>
    </p:spTree>
    <p:extLst>
      <p:ext uri="{BB962C8B-B14F-4D97-AF65-F5344CB8AC3E}">
        <p14:creationId xmlns:p14="http://schemas.microsoft.com/office/powerpoint/2010/main" val="24994909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Variables store values.  Variables let us not worry about memory management.  Variables can change.</a:t>
            </a:r>
          </a:p>
        </p:txBody>
      </p:sp>
      <p:sp>
        <p:nvSpPr>
          <p:cNvPr id="4" name="Slide Number Placeholder 3"/>
          <p:cNvSpPr>
            <a:spLocks noGrp="1"/>
          </p:cNvSpPr>
          <p:nvPr>
            <p:ph type="sldNum" sz="quarter" idx="5"/>
          </p:nvPr>
        </p:nvSpPr>
        <p:spPr/>
        <p:txBody>
          <a:bodyPr/>
          <a:lstStyle/>
          <a:p>
            <a:fld id="{B8AD067D-BE7D-4F61-A946-A6236DFC2A95}" type="slidenum">
              <a:rPr lang="en-US" smtClean="0"/>
              <a:t>32</a:t>
            </a:fld>
            <a:endParaRPr lang="en-US"/>
          </a:p>
        </p:txBody>
      </p:sp>
    </p:spTree>
    <p:extLst>
      <p:ext uri="{BB962C8B-B14F-4D97-AF65-F5344CB8AC3E}">
        <p14:creationId xmlns:p14="http://schemas.microsoft.com/office/powerpoint/2010/main" val="40404639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Variables store values.  Variables let us not worry about memory management.  Variables can change.</a:t>
            </a:r>
          </a:p>
        </p:txBody>
      </p:sp>
      <p:sp>
        <p:nvSpPr>
          <p:cNvPr id="4" name="Slide Number Placeholder 3"/>
          <p:cNvSpPr>
            <a:spLocks noGrp="1"/>
          </p:cNvSpPr>
          <p:nvPr>
            <p:ph type="sldNum" sz="quarter" idx="5"/>
          </p:nvPr>
        </p:nvSpPr>
        <p:spPr/>
        <p:txBody>
          <a:bodyPr/>
          <a:lstStyle/>
          <a:p>
            <a:fld id="{B8AD067D-BE7D-4F61-A946-A6236DFC2A95}" type="slidenum">
              <a:rPr lang="en-US" smtClean="0"/>
              <a:t>33</a:t>
            </a:fld>
            <a:endParaRPr lang="en-US"/>
          </a:p>
        </p:txBody>
      </p:sp>
    </p:spTree>
    <p:extLst>
      <p:ext uri="{BB962C8B-B14F-4D97-AF65-F5344CB8AC3E}">
        <p14:creationId xmlns:p14="http://schemas.microsoft.com/office/powerpoint/2010/main" val="380247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types must match for equality to return true</a:t>
            </a:r>
          </a:p>
        </p:txBody>
      </p:sp>
      <p:sp>
        <p:nvSpPr>
          <p:cNvPr id="4" name="Slide Number Placeholder 3"/>
          <p:cNvSpPr>
            <a:spLocks noGrp="1"/>
          </p:cNvSpPr>
          <p:nvPr>
            <p:ph type="sldNum" sz="quarter" idx="5"/>
          </p:nvPr>
        </p:nvSpPr>
        <p:spPr/>
        <p:txBody>
          <a:bodyPr/>
          <a:lstStyle/>
          <a:p>
            <a:fld id="{B8AD067D-BE7D-4F61-A946-A6236DFC2A95}" type="slidenum">
              <a:rPr lang="en-US" smtClean="0"/>
              <a:t>48</a:t>
            </a:fld>
            <a:endParaRPr lang="en-US"/>
          </a:p>
        </p:txBody>
      </p:sp>
    </p:spTree>
    <p:extLst>
      <p:ext uri="{BB962C8B-B14F-4D97-AF65-F5344CB8AC3E}">
        <p14:creationId xmlns:p14="http://schemas.microsoft.com/office/powerpoint/2010/main" val="7995683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Things to keep in the back of your mind for now.</a:t>
            </a:r>
          </a:p>
          <a:p>
            <a:r>
              <a:rPr lang="en-US" dirty="0"/>
              <a:t>Will help more when we get into other programming languages, like SQL</a:t>
            </a:r>
          </a:p>
        </p:txBody>
      </p:sp>
      <p:sp>
        <p:nvSpPr>
          <p:cNvPr id="4" name="Slide Number Placeholder 3"/>
          <p:cNvSpPr>
            <a:spLocks noGrp="1"/>
          </p:cNvSpPr>
          <p:nvPr>
            <p:ph type="sldNum" sz="quarter" idx="5"/>
          </p:nvPr>
        </p:nvSpPr>
        <p:spPr/>
        <p:txBody>
          <a:bodyPr/>
          <a:lstStyle/>
          <a:p>
            <a:fld id="{B8AD067D-BE7D-4F61-A946-A6236DFC2A95}" type="slidenum">
              <a:rPr lang="en-US" smtClean="0"/>
              <a:t>19</a:t>
            </a:fld>
            <a:endParaRPr lang="en-US"/>
          </a:p>
        </p:txBody>
      </p:sp>
    </p:spTree>
    <p:extLst>
      <p:ext uri="{BB962C8B-B14F-4D97-AF65-F5344CB8AC3E}">
        <p14:creationId xmlns:p14="http://schemas.microsoft.com/office/powerpoint/2010/main" val="23786707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Called float because it is a floating point.  Example: output x=32984328947213.21934782391472193874239847293184</a:t>
            </a:r>
          </a:p>
        </p:txBody>
      </p:sp>
      <p:sp>
        <p:nvSpPr>
          <p:cNvPr id="4" name="Slide Number Placeholder 3"/>
          <p:cNvSpPr>
            <a:spLocks noGrp="1"/>
          </p:cNvSpPr>
          <p:nvPr>
            <p:ph type="sldNum" sz="quarter" idx="5"/>
          </p:nvPr>
        </p:nvSpPr>
        <p:spPr/>
        <p:txBody>
          <a:bodyPr/>
          <a:lstStyle/>
          <a:p>
            <a:fld id="{B8AD067D-BE7D-4F61-A946-A6236DFC2A95}" type="slidenum">
              <a:rPr lang="en-US" smtClean="0"/>
              <a:t>20</a:t>
            </a:fld>
            <a:endParaRPr lang="en-US"/>
          </a:p>
        </p:txBody>
      </p:sp>
    </p:spTree>
    <p:extLst>
      <p:ext uri="{BB962C8B-B14F-4D97-AF65-F5344CB8AC3E}">
        <p14:creationId xmlns:p14="http://schemas.microsoft.com/office/powerpoint/2010/main" val="10227242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Called float because it is a floating point.  Example: output x=32984328947213.21934782391472193874239847293184</a:t>
            </a:r>
          </a:p>
        </p:txBody>
      </p:sp>
      <p:sp>
        <p:nvSpPr>
          <p:cNvPr id="4" name="Slide Number Placeholder 3"/>
          <p:cNvSpPr>
            <a:spLocks noGrp="1"/>
          </p:cNvSpPr>
          <p:nvPr>
            <p:ph type="sldNum" sz="quarter" idx="5"/>
          </p:nvPr>
        </p:nvSpPr>
        <p:spPr/>
        <p:txBody>
          <a:bodyPr/>
          <a:lstStyle/>
          <a:p>
            <a:fld id="{B8AD067D-BE7D-4F61-A946-A6236DFC2A95}" type="slidenum">
              <a:rPr lang="en-US" smtClean="0"/>
              <a:t>21</a:t>
            </a:fld>
            <a:endParaRPr lang="en-US"/>
          </a:p>
        </p:txBody>
      </p:sp>
    </p:spTree>
    <p:extLst>
      <p:ext uri="{BB962C8B-B14F-4D97-AF65-F5344CB8AC3E}">
        <p14:creationId xmlns:p14="http://schemas.microsoft.com/office/powerpoint/2010/main" val="34677444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Called float because it is a floating point.  Example: output x=32984328947213.21934782391472193874239847293184</a:t>
            </a:r>
          </a:p>
        </p:txBody>
      </p:sp>
      <p:sp>
        <p:nvSpPr>
          <p:cNvPr id="4" name="Slide Number Placeholder 3"/>
          <p:cNvSpPr>
            <a:spLocks noGrp="1"/>
          </p:cNvSpPr>
          <p:nvPr>
            <p:ph type="sldNum" sz="quarter" idx="5"/>
          </p:nvPr>
        </p:nvSpPr>
        <p:spPr/>
        <p:txBody>
          <a:bodyPr/>
          <a:lstStyle/>
          <a:p>
            <a:fld id="{B8AD067D-BE7D-4F61-A946-A6236DFC2A95}" type="slidenum">
              <a:rPr lang="en-US" smtClean="0"/>
              <a:t>22</a:t>
            </a:fld>
            <a:endParaRPr lang="en-US"/>
          </a:p>
        </p:txBody>
      </p:sp>
    </p:spTree>
    <p:extLst>
      <p:ext uri="{BB962C8B-B14F-4D97-AF65-F5344CB8AC3E}">
        <p14:creationId xmlns:p14="http://schemas.microsoft.com/office/powerpoint/2010/main" val="4922960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Called float because it is a floating point.  Example: output x=32984328947213.21934782391472193874239847293184</a:t>
            </a:r>
          </a:p>
        </p:txBody>
      </p:sp>
      <p:sp>
        <p:nvSpPr>
          <p:cNvPr id="4" name="Slide Number Placeholder 3"/>
          <p:cNvSpPr>
            <a:spLocks noGrp="1"/>
          </p:cNvSpPr>
          <p:nvPr>
            <p:ph type="sldNum" sz="quarter" idx="5"/>
          </p:nvPr>
        </p:nvSpPr>
        <p:spPr/>
        <p:txBody>
          <a:bodyPr/>
          <a:lstStyle/>
          <a:p>
            <a:fld id="{B8AD067D-BE7D-4F61-A946-A6236DFC2A95}" type="slidenum">
              <a:rPr lang="en-US" smtClean="0"/>
              <a:t>23</a:t>
            </a:fld>
            <a:endParaRPr lang="en-US"/>
          </a:p>
        </p:txBody>
      </p:sp>
    </p:spTree>
    <p:extLst>
      <p:ext uri="{BB962C8B-B14F-4D97-AF65-F5344CB8AC3E}">
        <p14:creationId xmlns:p14="http://schemas.microsoft.com/office/powerpoint/2010/main" val="22045993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Called float because it is a floating point.  Example: output x=32984328947213.21934782391472193874239847293184</a:t>
            </a:r>
          </a:p>
        </p:txBody>
      </p:sp>
      <p:sp>
        <p:nvSpPr>
          <p:cNvPr id="4" name="Slide Number Placeholder 3"/>
          <p:cNvSpPr>
            <a:spLocks noGrp="1"/>
          </p:cNvSpPr>
          <p:nvPr>
            <p:ph type="sldNum" sz="quarter" idx="5"/>
          </p:nvPr>
        </p:nvSpPr>
        <p:spPr/>
        <p:txBody>
          <a:bodyPr/>
          <a:lstStyle/>
          <a:p>
            <a:fld id="{B8AD067D-BE7D-4F61-A946-A6236DFC2A95}" type="slidenum">
              <a:rPr lang="en-US" smtClean="0"/>
              <a:t>24</a:t>
            </a:fld>
            <a:endParaRPr lang="en-US"/>
          </a:p>
        </p:txBody>
      </p:sp>
    </p:spTree>
    <p:extLst>
      <p:ext uri="{BB962C8B-B14F-4D97-AF65-F5344CB8AC3E}">
        <p14:creationId xmlns:p14="http://schemas.microsoft.com/office/powerpoint/2010/main" val="20956969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Called float because it is a floating point.  Example: output x=32984328947213.21934782391472193874239847293184</a:t>
            </a:r>
          </a:p>
        </p:txBody>
      </p:sp>
      <p:sp>
        <p:nvSpPr>
          <p:cNvPr id="4" name="Slide Number Placeholder 3"/>
          <p:cNvSpPr>
            <a:spLocks noGrp="1"/>
          </p:cNvSpPr>
          <p:nvPr>
            <p:ph type="sldNum" sz="quarter" idx="5"/>
          </p:nvPr>
        </p:nvSpPr>
        <p:spPr/>
        <p:txBody>
          <a:bodyPr/>
          <a:lstStyle/>
          <a:p>
            <a:fld id="{B8AD067D-BE7D-4F61-A946-A6236DFC2A95}" type="slidenum">
              <a:rPr lang="en-US" smtClean="0"/>
              <a:t>25</a:t>
            </a:fld>
            <a:endParaRPr lang="en-US"/>
          </a:p>
        </p:txBody>
      </p:sp>
    </p:spTree>
    <p:extLst>
      <p:ext uri="{BB962C8B-B14F-4D97-AF65-F5344CB8AC3E}">
        <p14:creationId xmlns:p14="http://schemas.microsoft.com/office/powerpoint/2010/main" val="33028665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Called float because it is a floating point.  Example: output x=32984328947213.21934782391472193874239847293184</a:t>
            </a:r>
          </a:p>
        </p:txBody>
      </p:sp>
      <p:sp>
        <p:nvSpPr>
          <p:cNvPr id="4" name="Slide Number Placeholder 3"/>
          <p:cNvSpPr>
            <a:spLocks noGrp="1"/>
          </p:cNvSpPr>
          <p:nvPr>
            <p:ph type="sldNum" sz="quarter" idx="5"/>
          </p:nvPr>
        </p:nvSpPr>
        <p:spPr/>
        <p:txBody>
          <a:bodyPr/>
          <a:lstStyle/>
          <a:p>
            <a:fld id="{B8AD067D-BE7D-4F61-A946-A6236DFC2A95}" type="slidenum">
              <a:rPr lang="en-US" smtClean="0"/>
              <a:t>26</a:t>
            </a:fld>
            <a:endParaRPr lang="en-US"/>
          </a:p>
        </p:txBody>
      </p:sp>
    </p:spTree>
    <p:extLst>
      <p:ext uri="{BB962C8B-B14F-4D97-AF65-F5344CB8AC3E}">
        <p14:creationId xmlns:p14="http://schemas.microsoft.com/office/powerpoint/2010/main" val="27200286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547641E8-73DF-4AD2-848E-3103064331B1}" type="datetimeFigureOut">
              <a:rPr lang="en-US" smtClean="0"/>
              <a:t>11/12/2019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89774F-35CA-4D52-BC36-B962973F1FA3}" type="slidenum">
              <a:rPr lang="en-US" smtClean="0"/>
              <a:t>‹#›</a:t>
            </a:fld>
            <a:endParaRPr lang="en-US"/>
          </a:p>
        </p:txBody>
      </p:sp>
    </p:spTree>
    <p:extLst>
      <p:ext uri="{BB962C8B-B14F-4D97-AF65-F5344CB8AC3E}">
        <p14:creationId xmlns:p14="http://schemas.microsoft.com/office/powerpoint/2010/main" val="178832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47641E8-73DF-4AD2-848E-3103064331B1}" type="datetimeFigureOut">
              <a:rPr lang="en-US" smtClean="0"/>
              <a:t>11/12/2019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89774F-35CA-4D52-BC36-B962973F1FA3}" type="slidenum">
              <a:rPr lang="en-US" smtClean="0"/>
              <a:t>‹#›</a:t>
            </a:fld>
            <a:endParaRPr lang="en-US"/>
          </a:p>
        </p:txBody>
      </p:sp>
    </p:spTree>
    <p:extLst>
      <p:ext uri="{BB962C8B-B14F-4D97-AF65-F5344CB8AC3E}">
        <p14:creationId xmlns:p14="http://schemas.microsoft.com/office/powerpoint/2010/main" val="28132834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47641E8-73DF-4AD2-848E-3103064331B1}" type="datetimeFigureOut">
              <a:rPr lang="en-US" smtClean="0"/>
              <a:t>11/12/2019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89774F-35CA-4D52-BC36-B962973F1FA3}" type="slidenum">
              <a:rPr lang="en-US" smtClean="0"/>
              <a:t>‹#›</a:t>
            </a:fld>
            <a:endParaRPr lang="en-US"/>
          </a:p>
        </p:txBody>
      </p:sp>
    </p:spTree>
    <p:extLst>
      <p:ext uri="{BB962C8B-B14F-4D97-AF65-F5344CB8AC3E}">
        <p14:creationId xmlns:p14="http://schemas.microsoft.com/office/powerpoint/2010/main" val="15638442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039EA473-9EFC-4B7E-99B6-2C9FA6D137D9}" type="datetimeFigureOut">
              <a:rPr lang="en-US" smtClean="0">
                <a:solidFill>
                  <a:srgbClr val="FFFFFF">
                    <a:tint val="75000"/>
                  </a:srgbClr>
                </a:solidFill>
              </a:rPr>
              <a:pPr/>
              <a:t>11/12/2019</a:t>
            </a:fld>
            <a:endParaRPr lang="en-US">
              <a:solidFill>
                <a:srgbClr val="FFFFFF">
                  <a:tint val="75000"/>
                </a:srgbClr>
              </a:solidFill>
            </a:endParaRPr>
          </a:p>
        </p:txBody>
      </p:sp>
      <p:sp>
        <p:nvSpPr>
          <p:cNvPr id="5" name="Footer Placeholder 4"/>
          <p:cNvSpPr>
            <a:spLocks noGrp="1"/>
          </p:cNvSpPr>
          <p:nvPr>
            <p:ph type="ftr" sz="quarter" idx="11"/>
          </p:nvPr>
        </p:nvSpPr>
        <p:spPr/>
        <p:txBody>
          <a:bodyPr/>
          <a:lstStyle/>
          <a:p>
            <a:endParaRPr lang="en-US">
              <a:solidFill>
                <a:srgbClr val="FFFFFF">
                  <a:tint val="75000"/>
                </a:srgbClr>
              </a:solidFill>
            </a:endParaRPr>
          </a:p>
        </p:txBody>
      </p:sp>
      <p:sp>
        <p:nvSpPr>
          <p:cNvPr id="6" name="Slide Number Placeholder 5"/>
          <p:cNvSpPr>
            <a:spLocks noGrp="1"/>
          </p:cNvSpPr>
          <p:nvPr>
            <p:ph type="sldNum" sz="quarter" idx="12"/>
          </p:nvPr>
        </p:nvSpPr>
        <p:spPr/>
        <p:txBody>
          <a:bodyPr/>
          <a:lstStyle/>
          <a:p>
            <a:fld id="{FC33460E-909B-41CE-B1D2-219816B0C562}" type="slidenum">
              <a:rPr lang="en-US" smtClean="0">
                <a:solidFill>
                  <a:srgbClr val="FFFFFF">
                    <a:tint val="75000"/>
                  </a:srgbClr>
                </a:solidFill>
              </a:rPr>
              <a:pPr/>
              <a:t>‹#›</a:t>
            </a:fld>
            <a:endParaRPr lang="en-US">
              <a:solidFill>
                <a:srgbClr val="FFFFFF">
                  <a:tint val="75000"/>
                </a:srgbClr>
              </a:solidFill>
            </a:endParaRPr>
          </a:p>
        </p:txBody>
      </p:sp>
    </p:spTree>
    <p:extLst>
      <p:ext uri="{BB962C8B-B14F-4D97-AF65-F5344CB8AC3E}">
        <p14:creationId xmlns:p14="http://schemas.microsoft.com/office/powerpoint/2010/main" val="194582739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39EA473-9EFC-4B7E-99B6-2C9FA6D137D9}" type="datetimeFigureOut">
              <a:rPr lang="en-US" smtClean="0">
                <a:solidFill>
                  <a:srgbClr val="FFFFFF">
                    <a:tint val="75000"/>
                  </a:srgbClr>
                </a:solidFill>
              </a:rPr>
              <a:pPr/>
              <a:t>11/12/2019</a:t>
            </a:fld>
            <a:endParaRPr lang="en-US">
              <a:solidFill>
                <a:srgbClr val="FFFFFF">
                  <a:tint val="75000"/>
                </a:srgbClr>
              </a:solidFill>
            </a:endParaRPr>
          </a:p>
        </p:txBody>
      </p:sp>
      <p:sp>
        <p:nvSpPr>
          <p:cNvPr id="5" name="Footer Placeholder 4"/>
          <p:cNvSpPr>
            <a:spLocks noGrp="1"/>
          </p:cNvSpPr>
          <p:nvPr>
            <p:ph type="ftr" sz="quarter" idx="11"/>
          </p:nvPr>
        </p:nvSpPr>
        <p:spPr/>
        <p:txBody>
          <a:bodyPr/>
          <a:lstStyle/>
          <a:p>
            <a:endParaRPr lang="en-US">
              <a:solidFill>
                <a:srgbClr val="FFFFFF">
                  <a:tint val="75000"/>
                </a:srgbClr>
              </a:solidFill>
            </a:endParaRPr>
          </a:p>
        </p:txBody>
      </p:sp>
      <p:sp>
        <p:nvSpPr>
          <p:cNvPr id="6" name="Slide Number Placeholder 5"/>
          <p:cNvSpPr>
            <a:spLocks noGrp="1"/>
          </p:cNvSpPr>
          <p:nvPr>
            <p:ph type="sldNum" sz="quarter" idx="12"/>
          </p:nvPr>
        </p:nvSpPr>
        <p:spPr/>
        <p:txBody>
          <a:bodyPr/>
          <a:lstStyle/>
          <a:p>
            <a:fld id="{FC33460E-909B-41CE-B1D2-219816B0C562}" type="slidenum">
              <a:rPr lang="en-US" smtClean="0">
                <a:solidFill>
                  <a:srgbClr val="FFFFFF">
                    <a:tint val="75000"/>
                  </a:srgbClr>
                </a:solidFill>
              </a:rPr>
              <a:pPr/>
              <a:t>‹#›</a:t>
            </a:fld>
            <a:endParaRPr lang="en-US">
              <a:solidFill>
                <a:srgbClr val="FFFFFF">
                  <a:tint val="75000"/>
                </a:srgbClr>
              </a:solidFill>
            </a:endParaRPr>
          </a:p>
        </p:txBody>
      </p:sp>
    </p:spTree>
    <p:extLst>
      <p:ext uri="{BB962C8B-B14F-4D97-AF65-F5344CB8AC3E}">
        <p14:creationId xmlns:p14="http://schemas.microsoft.com/office/powerpoint/2010/main" val="99168434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39EA473-9EFC-4B7E-99B6-2C9FA6D137D9}" type="datetimeFigureOut">
              <a:rPr lang="en-US" smtClean="0">
                <a:solidFill>
                  <a:srgbClr val="FFFFFF">
                    <a:tint val="75000"/>
                  </a:srgbClr>
                </a:solidFill>
              </a:rPr>
              <a:pPr/>
              <a:t>11/12/2019</a:t>
            </a:fld>
            <a:endParaRPr lang="en-US">
              <a:solidFill>
                <a:srgbClr val="FFFFFF">
                  <a:tint val="75000"/>
                </a:srgbClr>
              </a:solidFill>
            </a:endParaRPr>
          </a:p>
        </p:txBody>
      </p:sp>
      <p:sp>
        <p:nvSpPr>
          <p:cNvPr id="5" name="Footer Placeholder 4"/>
          <p:cNvSpPr>
            <a:spLocks noGrp="1"/>
          </p:cNvSpPr>
          <p:nvPr>
            <p:ph type="ftr" sz="quarter" idx="11"/>
          </p:nvPr>
        </p:nvSpPr>
        <p:spPr/>
        <p:txBody>
          <a:bodyPr/>
          <a:lstStyle/>
          <a:p>
            <a:endParaRPr lang="en-US">
              <a:solidFill>
                <a:srgbClr val="FFFFFF">
                  <a:tint val="75000"/>
                </a:srgbClr>
              </a:solidFill>
            </a:endParaRPr>
          </a:p>
        </p:txBody>
      </p:sp>
      <p:sp>
        <p:nvSpPr>
          <p:cNvPr id="6" name="Slide Number Placeholder 5"/>
          <p:cNvSpPr>
            <a:spLocks noGrp="1"/>
          </p:cNvSpPr>
          <p:nvPr>
            <p:ph type="sldNum" sz="quarter" idx="12"/>
          </p:nvPr>
        </p:nvSpPr>
        <p:spPr/>
        <p:txBody>
          <a:bodyPr/>
          <a:lstStyle/>
          <a:p>
            <a:fld id="{FC33460E-909B-41CE-B1D2-219816B0C562}" type="slidenum">
              <a:rPr lang="en-US" smtClean="0">
                <a:solidFill>
                  <a:srgbClr val="FFFFFF">
                    <a:tint val="75000"/>
                  </a:srgbClr>
                </a:solidFill>
              </a:rPr>
              <a:pPr/>
              <a:t>‹#›</a:t>
            </a:fld>
            <a:endParaRPr lang="en-US">
              <a:solidFill>
                <a:srgbClr val="FFFFFF">
                  <a:tint val="75000"/>
                </a:srgbClr>
              </a:solidFill>
            </a:endParaRPr>
          </a:p>
        </p:txBody>
      </p:sp>
    </p:spTree>
    <p:extLst>
      <p:ext uri="{BB962C8B-B14F-4D97-AF65-F5344CB8AC3E}">
        <p14:creationId xmlns:p14="http://schemas.microsoft.com/office/powerpoint/2010/main" val="308958599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39EA473-9EFC-4B7E-99B6-2C9FA6D137D9}" type="datetimeFigureOut">
              <a:rPr lang="en-US" smtClean="0">
                <a:solidFill>
                  <a:srgbClr val="FFFFFF">
                    <a:tint val="75000"/>
                  </a:srgbClr>
                </a:solidFill>
              </a:rPr>
              <a:pPr/>
              <a:t>11/12/2019</a:t>
            </a:fld>
            <a:endParaRPr lang="en-US">
              <a:solidFill>
                <a:srgbClr val="FFFFFF">
                  <a:tint val="75000"/>
                </a:srgbClr>
              </a:solidFill>
            </a:endParaRPr>
          </a:p>
        </p:txBody>
      </p:sp>
      <p:sp>
        <p:nvSpPr>
          <p:cNvPr id="6" name="Footer Placeholder 5"/>
          <p:cNvSpPr>
            <a:spLocks noGrp="1"/>
          </p:cNvSpPr>
          <p:nvPr>
            <p:ph type="ftr" sz="quarter" idx="11"/>
          </p:nvPr>
        </p:nvSpPr>
        <p:spPr/>
        <p:txBody>
          <a:bodyPr/>
          <a:lstStyle/>
          <a:p>
            <a:endParaRPr lang="en-US">
              <a:solidFill>
                <a:srgbClr val="FFFFFF">
                  <a:tint val="75000"/>
                </a:srgbClr>
              </a:solidFill>
            </a:endParaRPr>
          </a:p>
        </p:txBody>
      </p:sp>
      <p:sp>
        <p:nvSpPr>
          <p:cNvPr id="7" name="Slide Number Placeholder 6"/>
          <p:cNvSpPr>
            <a:spLocks noGrp="1"/>
          </p:cNvSpPr>
          <p:nvPr>
            <p:ph type="sldNum" sz="quarter" idx="12"/>
          </p:nvPr>
        </p:nvSpPr>
        <p:spPr/>
        <p:txBody>
          <a:bodyPr/>
          <a:lstStyle/>
          <a:p>
            <a:fld id="{FC33460E-909B-41CE-B1D2-219816B0C562}" type="slidenum">
              <a:rPr lang="en-US" smtClean="0">
                <a:solidFill>
                  <a:srgbClr val="FFFFFF">
                    <a:tint val="75000"/>
                  </a:srgbClr>
                </a:solidFill>
              </a:rPr>
              <a:pPr/>
              <a:t>‹#›</a:t>
            </a:fld>
            <a:endParaRPr lang="en-US">
              <a:solidFill>
                <a:srgbClr val="FFFFFF">
                  <a:tint val="75000"/>
                </a:srgbClr>
              </a:solidFill>
            </a:endParaRPr>
          </a:p>
        </p:txBody>
      </p:sp>
    </p:spTree>
    <p:extLst>
      <p:ext uri="{BB962C8B-B14F-4D97-AF65-F5344CB8AC3E}">
        <p14:creationId xmlns:p14="http://schemas.microsoft.com/office/powerpoint/2010/main" val="23351066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39EA473-9EFC-4B7E-99B6-2C9FA6D137D9}" type="datetimeFigureOut">
              <a:rPr lang="en-US" smtClean="0">
                <a:solidFill>
                  <a:srgbClr val="FFFFFF">
                    <a:tint val="75000"/>
                  </a:srgbClr>
                </a:solidFill>
              </a:rPr>
              <a:pPr/>
              <a:t>11/12/2019</a:t>
            </a:fld>
            <a:endParaRPr lang="en-US">
              <a:solidFill>
                <a:srgbClr val="FFFFFF">
                  <a:tint val="75000"/>
                </a:srgbClr>
              </a:solidFill>
            </a:endParaRPr>
          </a:p>
        </p:txBody>
      </p:sp>
      <p:sp>
        <p:nvSpPr>
          <p:cNvPr id="8" name="Footer Placeholder 7"/>
          <p:cNvSpPr>
            <a:spLocks noGrp="1"/>
          </p:cNvSpPr>
          <p:nvPr>
            <p:ph type="ftr" sz="quarter" idx="11"/>
          </p:nvPr>
        </p:nvSpPr>
        <p:spPr/>
        <p:txBody>
          <a:bodyPr/>
          <a:lstStyle/>
          <a:p>
            <a:endParaRPr lang="en-US">
              <a:solidFill>
                <a:srgbClr val="FFFFFF">
                  <a:tint val="75000"/>
                </a:srgbClr>
              </a:solidFill>
            </a:endParaRPr>
          </a:p>
        </p:txBody>
      </p:sp>
      <p:sp>
        <p:nvSpPr>
          <p:cNvPr id="9" name="Slide Number Placeholder 8"/>
          <p:cNvSpPr>
            <a:spLocks noGrp="1"/>
          </p:cNvSpPr>
          <p:nvPr>
            <p:ph type="sldNum" sz="quarter" idx="12"/>
          </p:nvPr>
        </p:nvSpPr>
        <p:spPr/>
        <p:txBody>
          <a:bodyPr/>
          <a:lstStyle/>
          <a:p>
            <a:fld id="{FC33460E-909B-41CE-B1D2-219816B0C562}" type="slidenum">
              <a:rPr lang="en-US" smtClean="0">
                <a:solidFill>
                  <a:srgbClr val="FFFFFF">
                    <a:tint val="75000"/>
                  </a:srgbClr>
                </a:solidFill>
              </a:rPr>
              <a:pPr/>
              <a:t>‹#›</a:t>
            </a:fld>
            <a:endParaRPr lang="en-US">
              <a:solidFill>
                <a:srgbClr val="FFFFFF">
                  <a:tint val="75000"/>
                </a:srgbClr>
              </a:solidFill>
            </a:endParaRPr>
          </a:p>
        </p:txBody>
      </p:sp>
    </p:spTree>
    <p:extLst>
      <p:ext uri="{BB962C8B-B14F-4D97-AF65-F5344CB8AC3E}">
        <p14:creationId xmlns:p14="http://schemas.microsoft.com/office/powerpoint/2010/main" val="279118170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39EA473-9EFC-4B7E-99B6-2C9FA6D137D9}" type="datetimeFigureOut">
              <a:rPr lang="en-US" smtClean="0">
                <a:solidFill>
                  <a:srgbClr val="FFFFFF">
                    <a:tint val="75000"/>
                  </a:srgbClr>
                </a:solidFill>
              </a:rPr>
              <a:pPr/>
              <a:t>11/12/2019</a:t>
            </a:fld>
            <a:endParaRPr lang="en-US">
              <a:solidFill>
                <a:srgbClr val="FFFFFF">
                  <a:tint val="75000"/>
                </a:srgbClr>
              </a:solidFill>
            </a:endParaRPr>
          </a:p>
        </p:txBody>
      </p:sp>
      <p:sp>
        <p:nvSpPr>
          <p:cNvPr id="4" name="Footer Placeholder 3"/>
          <p:cNvSpPr>
            <a:spLocks noGrp="1"/>
          </p:cNvSpPr>
          <p:nvPr>
            <p:ph type="ftr" sz="quarter" idx="11"/>
          </p:nvPr>
        </p:nvSpPr>
        <p:spPr/>
        <p:txBody>
          <a:bodyPr/>
          <a:lstStyle/>
          <a:p>
            <a:endParaRPr lang="en-US">
              <a:solidFill>
                <a:srgbClr val="FFFFFF">
                  <a:tint val="75000"/>
                </a:srgbClr>
              </a:solidFill>
            </a:endParaRPr>
          </a:p>
        </p:txBody>
      </p:sp>
      <p:sp>
        <p:nvSpPr>
          <p:cNvPr id="5" name="Slide Number Placeholder 4"/>
          <p:cNvSpPr>
            <a:spLocks noGrp="1"/>
          </p:cNvSpPr>
          <p:nvPr>
            <p:ph type="sldNum" sz="quarter" idx="12"/>
          </p:nvPr>
        </p:nvSpPr>
        <p:spPr/>
        <p:txBody>
          <a:bodyPr/>
          <a:lstStyle/>
          <a:p>
            <a:fld id="{FC33460E-909B-41CE-B1D2-219816B0C562}" type="slidenum">
              <a:rPr lang="en-US" smtClean="0">
                <a:solidFill>
                  <a:srgbClr val="FFFFFF">
                    <a:tint val="75000"/>
                  </a:srgbClr>
                </a:solidFill>
              </a:rPr>
              <a:pPr/>
              <a:t>‹#›</a:t>
            </a:fld>
            <a:endParaRPr lang="en-US">
              <a:solidFill>
                <a:srgbClr val="FFFFFF">
                  <a:tint val="75000"/>
                </a:srgbClr>
              </a:solidFill>
            </a:endParaRPr>
          </a:p>
        </p:txBody>
      </p:sp>
    </p:spTree>
    <p:extLst>
      <p:ext uri="{BB962C8B-B14F-4D97-AF65-F5344CB8AC3E}">
        <p14:creationId xmlns:p14="http://schemas.microsoft.com/office/powerpoint/2010/main" val="349125781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9EA473-9EFC-4B7E-99B6-2C9FA6D137D9}" type="datetimeFigureOut">
              <a:rPr lang="en-US" smtClean="0">
                <a:solidFill>
                  <a:srgbClr val="FFFFFF">
                    <a:tint val="75000"/>
                  </a:srgbClr>
                </a:solidFill>
              </a:rPr>
              <a:pPr/>
              <a:t>11/12/2019</a:t>
            </a:fld>
            <a:endParaRPr lang="en-US">
              <a:solidFill>
                <a:srgbClr val="FFFFFF">
                  <a:tint val="75000"/>
                </a:srgbClr>
              </a:solidFill>
            </a:endParaRPr>
          </a:p>
        </p:txBody>
      </p:sp>
      <p:sp>
        <p:nvSpPr>
          <p:cNvPr id="3" name="Footer Placeholder 2"/>
          <p:cNvSpPr>
            <a:spLocks noGrp="1"/>
          </p:cNvSpPr>
          <p:nvPr>
            <p:ph type="ftr" sz="quarter" idx="11"/>
          </p:nvPr>
        </p:nvSpPr>
        <p:spPr/>
        <p:txBody>
          <a:bodyPr/>
          <a:lstStyle/>
          <a:p>
            <a:endParaRPr lang="en-US">
              <a:solidFill>
                <a:srgbClr val="FFFFFF">
                  <a:tint val="75000"/>
                </a:srgbClr>
              </a:solidFill>
            </a:endParaRPr>
          </a:p>
        </p:txBody>
      </p:sp>
      <p:sp>
        <p:nvSpPr>
          <p:cNvPr id="4" name="Slide Number Placeholder 3"/>
          <p:cNvSpPr>
            <a:spLocks noGrp="1"/>
          </p:cNvSpPr>
          <p:nvPr>
            <p:ph type="sldNum" sz="quarter" idx="12"/>
          </p:nvPr>
        </p:nvSpPr>
        <p:spPr/>
        <p:txBody>
          <a:bodyPr/>
          <a:lstStyle/>
          <a:p>
            <a:fld id="{FC33460E-909B-41CE-B1D2-219816B0C562}" type="slidenum">
              <a:rPr lang="en-US" smtClean="0">
                <a:solidFill>
                  <a:srgbClr val="FFFFFF">
                    <a:tint val="75000"/>
                  </a:srgbClr>
                </a:solidFill>
              </a:rPr>
              <a:pPr/>
              <a:t>‹#›</a:t>
            </a:fld>
            <a:endParaRPr lang="en-US">
              <a:solidFill>
                <a:srgbClr val="FFFFFF">
                  <a:tint val="75000"/>
                </a:srgbClr>
              </a:solidFill>
            </a:endParaRPr>
          </a:p>
        </p:txBody>
      </p:sp>
    </p:spTree>
    <p:extLst>
      <p:ext uri="{BB962C8B-B14F-4D97-AF65-F5344CB8AC3E}">
        <p14:creationId xmlns:p14="http://schemas.microsoft.com/office/powerpoint/2010/main" val="405086567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39EA473-9EFC-4B7E-99B6-2C9FA6D137D9}" type="datetimeFigureOut">
              <a:rPr lang="en-US" smtClean="0">
                <a:solidFill>
                  <a:srgbClr val="FFFFFF">
                    <a:tint val="75000"/>
                  </a:srgbClr>
                </a:solidFill>
              </a:rPr>
              <a:pPr/>
              <a:t>11/12/2019</a:t>
            </a:fld>
            <a:endParaRPr lang="en-US">
              <a:solidFill>
                <a:srgbClr val="FFFFFF">
                  <a:tint val="75000"/>
                </a:srgbClr>
              </a:solidFill>
            </a:endParaRPr>
          </a:p>
        </p:txBody>
      </p:sp>
      <p:sp>
        <p:nvSpPr>
          <p:cNvPr id="6" name="Footer Placeholder 5"/>
          <p:cNvSpPr>
            <a:spLocks noGrp="1"/>
          </p:cNvSpPr>
          <p:nvPr>
            <p:ph type="ftr" sz="quarter" idx="11"/>
          </p:nvPr>
        </p:nvSpPr>
        <p:spPr/>
        <p:txBody>
          <a:bodyPr/>
          <a:lstStyle/>
          <a:p>
            <a:endParaRPr lang="en-US">
              <a:solidFill>
                <a:srgbClr val="FFFFFF">
                  <a:tint val="75000"/>
                </a:srgbClr>
              </a:solidFill>
            </a:endParaRPr>
          </a:p>
        </p:txBody>
      </p:sp>
      <p:sp>
        <p:nvSpPr>
          <p:cNvPr id="7" name="Slide Number Placeholder 6"/>
          <p:cNvSpPr>
            <a:spLocks noGrp="1"/>
          </p:cNvSpPr>
          <p:nvPr>
            <p:ph type="sldNum" sz="quarter" idx="12"/>
          </p:nvPr>
        </p:nvSpPr>
        <p:spPr/>
        <p:txBody>
          <a:bodyPr/>
          <a:lstStyle/>
          <a:p>
            <a:fld id="{FC33460E-909B-41CE-B1D2-219816B0C562}" type="slidenum">
              <a:rPr lang="en-US" smtClean="0">
                <a:solidFill>
                  <a:srgbClr val="FFFFFF">
                    <a:tint val="75000"/>
                  </a:srgbClr>
                </a:solidFill>
              </a:rPr>
              <a:pPr/>
              <a:t>‹#›</a:t>
            </a:fld>
            <a:endParaRPr lang="en-US">
              <a:solidFill>
                <a:srgbClr val="FFFFFF">
                  <a:tint val="75000"/>
                </a:srgbClr>
              </a:solidFill>
            </a:endParaRPr>
          </a:p>
        </p:txBody>
      </p:sp>
    </p:spTree>
    <p:extLst>
      <p:ext uri="{BB962C8B-B14F-4D97-AF65-F5344CB8AC3E}">
        <p14:creationId xmlns:p14="http://schemas.microsoft.com/office/powerpoint/2010/main" val="36876786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47641E8-73DF-4AD2-848E-3103064331B1}" type="datetimeFigureOut">
              <a:rPr lang="en-US" smtClean="0"/>
              <a:t>11/12/2019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89774F-35CA-4D52-BC36-B962973F1FA3}" type="slidenum">
              <a:rPr lang="en-US" smtClean="0"/>
              <a:t>‹#›</a:t>
            </a:fld>
            <a:endParaRPr lang="en-US"/>
          </a:p>
        </p:txBody>
      </p:sp>
    </p:spTree>
    <p:extLst>
      <p:ext uri="{BB962C8B-B14F-4D97-AF65-F5344CB8AC3E}">
        <p14:creationId xmlns:p14="http://schemas.microsoft.com/office/powerpoint/2010/main" val="417270695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39EA473-9EFC-4B7E-99B6-2C9FA6D137D9}" type="datetimeFigureOut">
              <a:rPr lang="en-US" smtClean="0">
                <a:solidFill>
                  <a:srgbClr val="FFFFFF">
                    <a:tint val="75000"/>
                  </a:srgbClr>
                </a:solidFill>
              </a:rPr>
              <a:pPr/>
              <a:t>11/12/2019</a:t>
            </a:fld>
            <a:endParaRPr lang="en-US">
              <a:solidFill>
                <a:srgbClr val="FFFFFF">
                  <a:tint val="75000"/>
                </a:srgbClr>
              </a:solidFill>
            </a:endParaRPr>
          </a:p>
        </p:txBody>
      </p:sp>
      <p:sp>
        <p:nvSpPr>
          <p:cNvPr id="6" name="Footer Placeholder 5"/>
          <p:cNvSpPr>
            <a:spLocks noGrp="1"/>
          </p:cNvSpPr>
          <p:nvPr>
            <p:ph type="ftr" sz="quarter" idx="11"/>
          </p:nvPr>
        </p:nvSpPr>
        <p:spPr/>
        <p:txBody>
          <a:bodyPr/>
          <a:lstStyle/>
          <a:p>
            <a:endParaRPr lang="en-US">
              <a:solidFill>
                <a:srgbClr val="FFFFFF">
                  <a:tint val="75000"/>
                </a:srgbClr>
              </a:solidFill>
            </a:endParaRPr>
          </a:p>
        </p:txBody>
      </p:sp>
      <p:sp>
        <p:nvSpPr>
          <p:cNvPr id="7" name="Slide Number Placeholder 6"/>
          <p:cNvSpPr>
            <a:spLocks noGrp="1"/>
          </p:cNvSpPr>
          <p:nvPr>
            <p:ph type="sldNum" sz="quarter" idx="12"/>
          </p:nvPr>
        </p:nvSpPr>
        <p:spPr/>
        <p:txBody>
          <a:bodyPr/>
          <a:lstStyle/>
          <a:p>
            <a:fld id="{FC33460E-909B-41CE-B1D2-219816B0C562}" type="slidenum">
              <a:rPr lang="en-US" smtClean="0">
                <a:solidFill>
                  <a:srgbClr val="FFFFFF">
                    <a:tint val="75000"/>
                  </a:srgbClr>
                </a:solidFill>
              </a:rPr>
              <a:pPr/>
              <a:t>‹#›</a:t>
            </a:fld>
            <a:endParaRPr lang="en-US">
              <a:solidFill>
                <a:srgbClr val="FFFFFF">
                  <a:tint val="75000"/>
                </a:srgbClr>
              </a:solidFill>
            </a:endParaRPr>
          </a:p>
        </p:txBody>
      </p:sp>
    </p:spTree>
    <p:extLst>
      <p:ext uri="{BB962C8B-B14F-4D97-AF65-F5344CB8AC3E}">
        <p14:creationId xmlns:p14="http://schemas.microsoft.com/office/powerpoint/2010/main" val="123961744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39EA473-9EFC-4B7E-99B6-2C9FA6D137D9}" type="datetimeFigureOut">
              <a:rPr lang="en-US" smtClean="0">
                <a:solidFill>
                  <a:srgbClr val="FFFFFF">
                    <a:tint val="75000"/>
                  </a:srgbClr>
                </a:solidFill>
              </a:rPr>
              <a:pPr/>
              <a:t>11/12/2019</a:t>
            </a:fld>
            <a:endParaRPr lang="en-US">
              <a:solidFill>
                <a:srgbClr val="FFFFFF">
                  <a:tint val="75000"/>
                </a:srgbClr>
              </a:solidFill>
            </a:endParaRPr>
          </a:p>
        </p:txBody>
      </p:sp>
      <p:sp>
        <p:nvSpPr>
          <p:cNvPr id="5" name="Footer Placeholder 4"/>
          <p:cNvSpPr>
            <a:spLocks noGrp="1"/>
          </p:cNvSpPr>
          <p:nvPr>
            <p:ph type="ftr" sz="quarter" idx="11"/>
          </p:nvPr>
        </p:nvSpPr>
        <p:spPr/>
        <p:txBody>
          <a:bodyPr/>
          <a:lstStyle/>
          <a:p>
            <a:endParaRPr lang="en-US">
              <a:solidFill>
                <a:srgbClr val="FFFFFF">
                  <a:tint val="75000"/>
                </a:srgbClr>
              </a:solidFill>
            </a:endParaRPr>
          </a:p>
        </p:txBody>
      </p:sp>
      <p:sp>
        <p:nvSpPr>
          <p:cNvPr id="6" name="Slide Number Placeholder 5"/>
          <p:cNvSpPr>
            <a:spLocks noGrp="1"/>
          </p:cNvSpPr>
          <p:nvPr>
            <p:ph type="sldNum" sz="quarter" idx="12"/>
          </p:nvPr>
        </p:nvSpPr>
        <p:spPr/>
        <p:txBody>
          <a:bodyPr/>
          <a:lstStyle/>
          <a:p>
            <a:fld id="{FC33460E-909B-41CE-B1D2-219816B0C562}" type="slidenum">
              <a:rPr lang="en-US" smtClean="0">
                <a:solidFill>
                  <a:srgbClr val="FFFFFF">
                    <a:tint val="75000"/>
                  </a:srgbClr>
                </a:solidFill>
              </a:rPr>
              <a:pPr/>
              <a:t>‹#›</a:t>
            </a:fld>
            <a:endParaRPr lang="en-US">
              <a:solidFill>
                <a:srgbClr val="FFFFFF">
                  <a:tint val="75000"/>
                </a:srgbClr>
              </a:solidFill>
            </a:endParaRPr>
          </a:p>
        </p:txBody>
      </p:sp>
    </p:spTree>
    <p:extLst>
      <p:ext uri="{BB962C8B-B14F-4D97-AF65-F5344CB8AC3E}">
        <p14:creationId xmlns:p14="http://schemas.microsoft.com/office/powerpoint/2010/main" val="183140664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39EA473-9EFC-4B7E-99B6-2C9FA6D137D9}" type="datetimeFigureOut">
              <a:rPr lang="en-US" smtClean="0">
                <a:solidFill>
                  <a:srgbClr val="FFFFFF">
                    <a:tint val="75000"/>
                  </a:srgbClr>
                </a:solidFill>
              </a:rPr>
              <a:pPr/>
              <a:t>11/12/2019</a:t>
            </a:fld>
            <a:endParaRPr lang="en-US">
              <a:solidFill>
                <a:srgbClr val="FFFFFF">
                  <a:tint val="75000"/>
                </a:srgbClr>
              </a:solidFill>
            </a:endParaRPr>
          </a:p>
        </p:txBody>
      </p:sp>
      <p:sp>
        <p:nvSpPr>
          <p:cNvPr id="5" name="Footer Placeholder 4"/>
          <p:cNvSpPr>
            <a:spLocks noGrp="1"/>
          </p:cNvSpPr>
          <p:nvPr>
            <p:ph type="ftr" sz="quarter" idx="11"/>
          </p:nvPr>
        </p:nvSpPr>
        <p:spPr/>
        <p:txBody>
          <a:bodyPr/>
          <a:lstStyle/>
          <a:p>
            <a:endParaRPr lang="en-US">
              <a:solidFill>
                <a:srgbClr val="FFFFFF">
                  <a:tint val="75000"/>
                </a:srgbClr>
              </a:solidFill>
            </a:endParaRPr>
          </a:p>
        </p:txBody>
      </p:sp>
      <p:sp>
        <p:nvSpPr>
          <p:cNvPr id="6" name="Slide Number Placeholder 5"/>
          <p:cNvSpPr>
            <a:spLocks noGrp="1"/>
          </p:cNvSpPr>
          <p:nvPr>
            <p:ph type="sldNum" sz="quarter" idx="12"/>
          </p:nvPr>
        </p:nvSpPr>
        <p:spPr/>
        <p:txBody>
          <a:bodyPr/>
          <a:lstStyle/>
          <a:p>
            <a:fld id="{FC33460E-909B-41CE-B1D2-219816B0C562}" type="slidenum">
              <a:rPr lang="en-US" smtClean="0">
                <a:solidFill>
                  <a:srgbClr val="FFFFFF">
                    <a:tint val="75000"/>
                  </a:srgbClr>
                </a:solidFill>
              </a:rPr>
              <a:pPr/>
              <a:t>‹#›</a:t>
            </a:fld>
            <a:endParaRPr lang="en-US">
              <a:solidFill>
                <a:srgbClr val="FFFFFF">
                  <a:tint val="75000"/>
                </a:srgbClr>
              </a:solidFill>
            </a:endParaRPr>
          </a:p>
        </p:txBody>
      </p:sp>
    </p:spTree>
    <p:extLst>
      <p:ext uri="{BB962C8B-B14F-4D97-AF65-F5344CB8AC3E}">
        <p14:creationId xmlns:p14="http://schemas.microsoft.com/office/powerpoint/2010/main" val="21313194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47641E8-73DF-4AD2-848E-3103064331B1}" type="datetimeFigureOut">
              <a:rPr lang="en-US" smtClean="0"/>
              <a:t>11/12/2019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89774F-35CA-4D52-BC36-B962973F1FA3}" type="slidenum">
              <a:rPr lang="en-US" smtClean="0"/>
              <a:t>‹#›</a:t>
            </a:fld>
            <a:endParaRPr lang="en-US"/>
          </a:p>
        </p:txBody>
      </p:sp>
    </p:spTree>
    <p:extLst>
      <p:ext uri="{BB962C8B-B14F-4D97-AF65-F5344CB8AC3E}">
        <p14:creationId xmlns:p14="http://schemas.microsoft.com/office/powerpoint/2010/main" val="37350883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47641E8-73DF-4AD2-848E-3103064331B1}" type="datetimeFigureOut">
              <a:rPr lang="en-US" smtClean="0"/>
              <a:t>11/12/2019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189774F-35CA-4D52-BC36-B962973F1FA3}" type="slidenum">
              <a:rPr lang="en-US" smtClean="0"/>
              <a:t>‹#›</a:t>
            </a:fld>
            <a:endParaRPr lang="en-US"/>
          </a:p>
        </p:txBody>
      </p:sp>
    </p:spTree>
    <p:extLst>
      <p:ext uri="{BB962C8B-B14F-4D97-AF65-F5344CB8AC3E}">
        <p14:creationId xmlns:p14="http://schemas.microsoft.com/office/powerpoint/2010/main" val="30065754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47641E8-73DF-4AD2-848E-3103064331B1}" type="datetimeFigureOut">
              <a:rPr lang="en-US" smtClean="0"/>
              <a:t>11/12/2019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189774F-35CA-4D52-BC36-B962973F1FA3}" type="slidenum">
              <a:rPr lang="en-US" smtClean="0"/>
              <a:t>‹#›</a:t>
            </a:fld>
            <a:endParaRPr lang="en-US"/>
          </a:p>
        </p:txBody>
      </p:sp>
    </p:spTree>
    <p:extLst>
      <p:ext uri="{BB962C8B-B14F-4D97-AF65-F5344CB8AC3E}">
        <p14:creationId xmlns:p14="http://schemas.microsoft.com/office/powerpoint/2010/main" val="42612734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47641E8-73DF-4AD2-848E-3103064331B1}" type="datetimeFigureOut">
              <a:rPr lang="en-US" smtClean="0"/>
              <a:t>11/12/2019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189774F-35CA-4D52-BC36-B962973F1FA3}" type="slidenum">
              <a:rPr lang="en-US" smtClean="0"/>
              <a:t>‹#›</a:t>
            </a:fld>
            <a:endParaRPr lang="en-US"/>
          </a:p>
        </p:txBody>
      </p:sp>
    </p:spTree>
    <p:extLst>
      <p:ext uri="{BB962C8B-B14F-4D97-AF65-F5344CB8AC3E}">
        <p14:creationId xmlns:p14="http://schemas.microsoft.com/office/powerpoint/2010/main" val="3108663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47641E8-73DF-4AD2-848E-3103064331B1}" type="datetimeFigureOut">
              <a:rPr lang="en-US" smtClean="0"/>
              <a:t>11/12/2019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189774F-35CA-4D52-BC36-B962973F1FA3}" type="slidenum">
              <a:rPr lang="en-US" smtClean="0"/>
              <a:t>‹#›</a:t>
            </a:fld>
            <a:endParaRPr lang="en-US"/>
          </a:p>
        </p:txBody>
      </p:sp>
    </p:spTree>
    <p:extLst>
      <p:ext uri="{BB962C8B-B14F-4D97-AF65-F5344CB8AC3E}">
        <p14:creationId xmlns:p14="http://schemas.microsoft.com/office/powerpoint/2010/main" val="13008683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47641E8-73DF-4AD2-848E-3103064331B1}" type="datetimeFigureOut">
              <a:rPr lang="en-US" smtClean="0"/>
              <a:t>11/12/2019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189774F-35CA-4D52-BC36-B962973F1FA3}" type="slidenum">
              <a:rPr lang="en-US" smtClean="0"/>
              <a:t>‹#›</a:t>
            </a:fld>
            <a:endParaRPr lang="en-US"/>
          </a:p>
        </p:txBody>
      </p:sp>
    </p:spTree>
    <p:extLst>
      <p:ext uri="{BB962C8B-B14F-4D97-AF65-F5344CB8AC3E}">
        <p14:creationId xmlns:p14="http://schemas.microsoft.com/office/powerpoint/2010/main" val="993974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47641E8-73DF-4AD2-848E-3103064331B1}" type="datetimeFigureOut">
              <a:rPr lang="en-US" smtClean="0"/>
              <a:t>11/12/2019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189774F-35CA-4D52-BC36-B962973F1FA3}" type="slidenum">
              <a:rPr lang="en-US" smtClean="0"/>
              <a:t>‹#›</a:t>
            </a:fld>
            <a:endParaRPr lang="en-US"/>
          </a:p>
        </p:txBody>
      </p:sp>
    </p:spTree>
    <p:extLst>
      <p:ext uri="{BB962C8B-B14F-4D97-AF65-F5344CB8AC3E}">
        <p14:creationId xmlns:p14="http://schemas.microsoft.com/office/powerpoint/2010/main" val="29848590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31C37"/>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47641E8-73DF-4AD2-848E-3103064331B1}" type="datetimeFigureOut">
              <a:rPr lang="en-US" smtClean="0"/>
              <a:t>11/12/2019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189774F-35CA-4D52-BC36-B962973F1FA3}" type="slidenum">
              <a:rPr lang="en-US" smtClean="0"/>
              <a:t>‹#›</a:t>
            </a:fld>
            <a:endParaRPr lang="en-US"/>
          </a:p>
        </p:txBody>
      </p:sp>
    </p:spTree>
    <p:extLst>
      <p:ext uri="{BB962C8B-B14F-4D97-AF65-F5344CB8AC3E}">
        <p14:creationId xmlns:p14="http://schemas.microsoft.com/office/powerpoint/2010/main" val="333702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39EA473-9EFC-4B7E-99B6-2C9FA6D137D9}" type="datetimeFigureOut">
              <a:rPr lang="en-US" smtClean="0">
                <a:solidFill>
                  <a:srgbClr val="FFFFFF">
                    <a:tint val="75000"/>
                  </a:srgbClr>
                </a:solidFill>
              </a:rPr>
              <a:pPr/>
              <a:t>11/12/2019</a:t>
            </a:fld>
            <a:endParaRPr lang="en-US">
              <a:solidFill>
                <a:srgbClr val="FFFFFF">
                  <a:tint val="75000"/>
                </a:srgb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srgbClr val="FFFFFF">
                  <a:tint val="75000"/>
                </a:srgb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C33460E-909B-41CE-B1D2-219816B0C562}" type="slidenum">
              <a:rPr lang="en-US" smtClean="0">
                <a:solidFill>
                  <a:srgbClr val="FFFFFF">
                    <a:tint val="75000"/>
                  </a:srgbClr>
                </a:solidFill>
              </a:rPr>
              <a:pPr/>
              <a:t>‹#›</a:t>
            </a:fld>
            <a:endParaRPr lang="en-US">
              <a:solidFill>
                <a:srgbClr val="FFFFFF">
                  <a:tint val="75000"/>
                </a:srgbClr>
              </a:solidFill>
            </a:endParaRPr>
          </a:p>
        </p:txBody>
      </p:sp>
    </p:spTree>
    <p:extLst>
      <p:ext uri="{BB962C8B-B14F-4D97-AF65-F5344CB8AC3E}">
        <p14:creationId xmlns:p14="http://schemas.microsoft.com/office/powerpoint/2010/main" val="19089517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www.anaconda.com/distribution/#download-section" TargetMode="External"/><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29.jp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121.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29.jpg"/><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123.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29.jpg"/><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12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29.jpg"/><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12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29.jpg"/><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12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29.jpg"/><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29.jpg"/><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132.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29.jpg"/><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142.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3" Type="http://schemas.openxmlformats.org/officeDocument/2006/relationships/hyperlink" Target="http://doc.qt.io/qt-5/qlineedit.html" TargetMode="External"/><Relationship Id="rId2" Type="http://schemas.openxmlformats.org/officeDocument/2006/relationships/image" Target="../media/image29.jpg"/><Relationship Id="rId1" Type="http://schemas.openxmlformats.org/officeDocument/2006/relationships/slideLayout" Target="../slideLayouts/slideLayout2.xml"/><Relationship Id="rId4" Type="http://schemas.openxmlformats.org/officeDocument/2006/relationships/hyperlink" Target="http://doc.qt.io/qt-5/qwidget.html#move-1"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3" Type="http://schemas.openxmlformats.org/officeDocument/2006/relationships/hyperlink" Target="https://doc.qt.io/qt-5/qpixmap.html" TargetMode="External"/><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3" Type="http://schemas.openxmlformats.org/officeDocument/2006/relationships/hyperlink" Target="http://pyqt.sourceforge.net/Docs/PyQt5/signals_slots.html" TargetMode="External"/><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3" Type="http://schemas.openxmlformats.org/officeDocument/2006/relationships/hyperlink" Target="http://zetcode.com/gui/pyqt5/" TargetMode="External"/><Relationship Id="rId2" Type="http://schemas.openxmlformats.org/officeDocument/2006/relationships/image" Target="../media/image29.jpg"/><Relationship Id="rId1" Type="http://schemas.openxmlformats.org/officeDocument/2006/relationships/slideLayout" Target="../slideLayouts/slideLayout2.xml"/><Relationship Id="rId6" Type="http://schemas.openxmlformats.org/officeDocument/2006/relationships/hyperlink" Target="http://doc.qt.io/qt-5/index.html" TargetMode="External"/><Relationship Id="rId5" Type="http://schemas.openxmlformats.org/officeDocument/2006/relationships/hyperlink" Target="http://pyqt.sourceforge.net/Docs/PyQt5/" TargetMode="External"/><Relationship Id="rId4" Type="http://schemas.openxmlformats.org/officeDocument/2006/relationships/hyperlink" Target="https://pythonspot.com/pyqt5/" TargetMode="External"/></Relationships>
</file>

<file path=ppt/slides/_rels/slide172.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3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hyperlink" Target="https://stackoverflow.com/questions/327311/how-are-pythons-built-in-dictionaries-implemented" TargetMode="External"/><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4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jp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4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4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jp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5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jp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7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www.python.org/downloads/" TargetMode="External"/><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9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29.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Python Review and Tutorial</a:t>
            </a:r>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41883113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Environments</a:t>
            </a:r>
          </a:p>
          <a:p>
            <a:pPr lvl="1"/>
            <a:r>
              <a:rPr lang="en-US" dirty="0"/>
              <a:t>Anaconda</a:t>
            </a:r>
          </a:p>
          <a:p>
            <a:pPr lvl="2"/>
            <a:r>
              <a:rPr lang="en-US" dirty="0" err="1"/>
              <a:t>Spyder</a:t>
            </a:r>
            <a:r>
              <a:rPr lang="en-US" dirty="0"/>
              <a:t> GUI</a:t>
            </a:r>
          </a:p>
          <a:p>
            <a:pPr lvl="2"/>
            <a:r>
              <a:rPr lang="en-US" dirty="0"/>
              <a:t>Iron Python console</a:t>
            </a:r>
          </a:p>
          <a:p>
            <a:pPr lvl="2"/>
            <a:r>
              <a:rPr lang="en-US" dirty="0"/>
              <a:t>IDLE console</a:t>
            </a:r>
          </a:p>
          <a:p>
            <a:pPr lvl="2"/>
            <a:r>
              <a:rPr lang="en-US" dirty="0"/>
              <a:t>Includes many packages</a:t>
            </a:r>
          </a:p>
          <a:p>
            <a:pPr lvl="2"/>
            <a:r>
              <a:rPr lang="en-US" dirty="0"/>
              <a:t> </a:t>
            </a:r>
            <a:r>
              <a:rPr lang="en-US" dirty="0">
                <a:hlinkClick r:id="rId3"/>
              </a:rPr>
              <a:t>https://www.anaconda.com/distribution/#download-section</a:t>
            </a:r>
            <a:r>
              <a:rPr lang="en-US" dirty="0"/>
              <a:t> </a:t>
            </a:r>
          </a:p>
          <a:p>
            <a:pPr lvl="1"/>
            <a:endParaRPr lang="en-US" dirty="0"/>
          </a:p>
        </p:txBody>
      </p:sp>
    </p:spTree>
    <p:extLst>
      <p:ext uri="{BB962C8B-B14F-4D97-AF65-F5344CB8AC3E}">
        <p14:creationId xmlns:p14="http://schemas.microsoft.com/office/powerpoint/2010/main" val="281683210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List Comprehensions</a:t>
            </a:r>
          </a:p>
          <a:p>
            <a:pPr lvl="1"/>
            <a:r>
              <a:rPr lang="en-US" dirty="0"/>
              <a:t>Example – get median of a list of lists</a:t>
            </a:r>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000" y="2895600"/>
            <a:ext cx="5200650" cy="3552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4718819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List Comprehensions</a:t>
            </a:r>
          </a:p>
          <a:p>
            <a:pPr lvl="1"/>
            <a:r>
              <a:rPr lang="en-US" dirty="0"/>
              <a:t>Nested list comprehensions</a:t>
            </a:r>
          </a:p>
          <a:p>
            <a:pPr lvl="2"/>
            <a:r>
              <a:rPr lang="en-US" dirty="0"/>
              <a:t>Example – get even numbers between 10 and 30</a:t>
            </a: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3429000"/>
            <a:ext cx="7689088" cy="1219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035272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List Comprehensions</a:t>
            </a:r>
          </a:p>
          <a:p>
            <a:pPr lvl="1"/>
            <a:r>
              <a:rPr lang="en-US" dirty="0"/>
              <a:t>Can nest list comprehensions</a:t>
            </a:r>
          </a:p>
          <a:p>
            <a:pPr lvl="2"/>
            <a:r>
              <a:rPr lang="en-US" dirty="0"/>
              <a:t>Example – get medians of sets of values, and medians of the unique set of the same values</a:t>
            </a:r>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600" y="3505200"/>
            <a:ext cx="7315200" cy="3200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9499653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Lambda Expressions</a:t>
            </a:r>
          </a:p>
          <a:p>
            <a:pPr lvl="1"/>
            <a:r>
              <a:rPr lang="en-US" dirty="0"/>
              <a:t>Anonymous functions</a:t>
            </a:r>
          </a:p>
          <a:p>
            <a:pPr lvl="1"/>
            <a:r>
              <a:rPr lang="en-US" dirty="0" err="1"/>
              <a:t>a.k.a</a:t>
            </a:r>
            <a:r>
              <a:rPr lang="en-US" dirty="0"/>
              <a:t> inline function</a:t>
            </a:r>
          </a:p>
          <a:p>
            <a:pPr lvl="1"/>
            <a:r>
              <a:rPr lang="en-US" dirty="0"/>
              <a:t>Very useful in Pandas</a:t>
            </a:r>
          </a:p>
        </p:txBody>
      </p:sp>
    </p:spTree>
    <p:extLst>
      <p:ext uri="{BB962C8B-B14F-4D97-AF65-F5344CB8AC3E}">
        <p14:creationId xmlns:p14="http://schemas.microsoft.com/office/powerpoint/2010/main" val="420506744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Lambda Expressions</a:t>
            </a:r>
          </a:p>
          <a:p>
            <a:pPr lvl="1"/>
            <a:r>
              <a:rPr lang="en-US" dirty="0"/>
              <a:t>lambda &lt;</a:t>
            </a:r>
            <a:r>
              <a:rPr lang="en-US" dirty="0" err="1"/>
              <a:t>dummy_var</a:t>
            </a:r>
            <a:r>
              <a:rPr lang="en-US" dirty="0"/>
              <a:t>&gt;: &lt;statement using dummy </a:t>
            </a:r>
            <a:r>
              <a:rPr lang="en-US" dirty="0" err="1"/>
              <a:t>var</a:t>
            </a:r>
            <a:r>
              <a:rPr lang="en-US" dirty="0"/>
              <a:t>&gt;</a:t>
            </a:r>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2200" y="4224573"/>
            <a:ext cx="4350224" cy="1295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0663746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Lambda Expressions</a:t>
            </a:r>
          </a:p>
          <a:p>
            <a:pPr lvl="1"/>
            <a:r>
              <a:rPr lang="en-US" dirty="0"/>
              <a:t>Embedded function</a:t>
            </a: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6400" y="3200400"/>
            <a:ext cx="5531708" cy="2590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1318809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Working with Files</a:t>
            </a:r>
          </a:p>
          <a:p>
            <a:pPr lvl="1"/>
            <a:r>
              <a:rPr lang="en-US" dirty="0"/>
              <a:t>open()</a:t>
            </a:r>
          </a:p>
          <a:p>
            <a:pPr lvl="1"/>
            <a:endParaRPr lang="en-US" dirty="0"/>
          </a:p>
        </p:txBody>
      </p:sp>
    </p:spTree>
    <p:extLst>
      <p:ext uri="{BB962C8B-B14F-4D97-AF65-F5344CB8AC3E}">
        <p14:creationId xmlns:p14="http://schemas.microsoft.com/office/powerpoint/2010/main" val="420528609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Quiz</a:t>
            </a:r>
          </a:p>
        </p:txBody>
      </p:sp>
      <p:sp>
        <p:nvSpPr>
          <p:cNvPr id="3" name="Content Placeholder 2"/>
          <p:cNvSpPr>
            <a:spLocks noGrp="1"/>
          </p:cNvSpPr>
          <p:nvPr>
            <p:ph idx="1"/>
          </p:nvPr>
        </p:nvSpPr>
        <p:spPr/>
        <p:txBody>
          <a:bodyPr/>
          <a:lstStyle/>
          <a:p>
            <a:r>
              <a:rPr lang="en-US" dirty="0"/>
              <a:t>Define:</a:t>
            </a:r>
          </a:p>
          <a:p>
            <a:pPr lvl="1"/>
            <a:r>
              <a:rPr lang="en-US" dirty="0"/>
              <a:t>List Comprehensions</a:t>
            </a:r>
          </a:p>
          <a:p>
            <a:pPr lvl="1"/>
            <a:r>
              <a:rPr lang="en-US" dirty="0"/>
              <a:t>Sets</a:t>
            </a:r>
          </a:p>
          <a:p>
            <a:pPr lvl="1"/>
            <a:r>
              <a:rPr lang="en-US" dirty="0"/>
              <a:t>Slice notation</a:t>
            </a:r>
          </a:p>
          <a:p>
            <a:pPr lvl="1"/>
            <a:r>
              <a:rPr lang="en-US" dirty="0"/>
              <a:t>Lambda expressions</a:t>
            </a:r>
          </a:p>
          <a:p>
            <a:r>
              <a:rPr lang="en-US" dirty="0"/>
              <a:t>List some error handling constructs in Python</a:t>
            </a:r>
          </a:p>
          <a:p>
            <a:endParaRPr lang="en-US" dirty="0"/>
          </a:p>
          <a:p>
            <a:endParaRPr lang="en-US" dirty="0"/>
          </a:p>
        </p:txBody>
      </p:sp>
    </p:spTree>
    <p:extLst>
      <p:ext uri="{BB962C8B-B14F-4D97-AF65-F5344CB8AC3E}">
        <p14:creationId xmlns:p14="http://schemas.microsoft.com/office/powerpoint/2010/main" val="384105666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Quiz</a:t>
            </a:r>
          </a:p>
        </p:txBody>
      </p:sp>
      <p:sp>
        <p:nvSpPr>
          <p:cNvPr id="3" name="Content Placeholder 2"/>
          <p:cNvSpPr>
            <a:spLocks noGrp="1"/>
          </p:cNvSpPr>
          <p:nvPr>
            <p:ph idx="1"/>
          </p:nvPr>
        </p:nvSpPr>
        <p:spPr/>
        <p:txBody>
          <a:bodyPr/>
          <a:lstStyle/>
          <a:p>
            <a:r>
              <a:rPr lang="en-US" dirty="0"/>
              <a:t>Objects</a:t>
            </a:r>
          </a:p>
          <a:p>
            <a:pPr lvl="1"/>
            <a:r>
              <a:rPr lang="en-US" dirty="0"/>
              <a:t>Quick definition</a:t>
            </a:r>
          </a:p>
          <a:p>
            <a:pPr lvl="1"/>
            <a:r>
              <a:rPr lang="en-US" dirty="0"/>
              <a:t>What 3 basic items define an object</a:t>
            </a:r>
          </a:p>
          <a:p>
            <a:pPr lvl="1"/>
            <a:r>
              <a:rPr lang="en-US" dirty="0"/>
              <a:t>Are classes needed to program?</a:t>
            </a:r>
          </a:p>
          <a:p>
            <a:pPr lvl="1"/>
            <a:r>
              <a:rPr lang="en-US" dirty="0"/>
              <a:t>Are classes needed to program well?</a:t>
            </a:r>
          </a:p>
          <a:p>
            <a:pPr lvl="1"/>
            <a:r>
              <a:rPr lang="en-US" dirty="0"/>
              <a:t>What are some things classes good for</a:t>
            </a:r>
          </a:p>
          <a:p>
            <a:endParaRPr lang="en-US" dirty="0"/>
          </a:p>
          <a:p>
            <a:endParaRPr lang="en-US" dirty="0"/>
          </a:p>
        </p:txBody>
      </p:sp>
    </p:spTree>
    <p:extLst>
      <p:ext uri="{BB962C8B-B14F-4D97-AF65-F5344CB8AC3E}">
        <p14:creationId xmlns:p14="http://schemas.microsoft.com/office/powerpoint/2010/main" val="171030629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Quiz Answers</a:t>
            </a:r>
          </a:p>
        </p:txBody>
      </p:sp>
      <p:sp>
        <p:nvSpPr>
          <p:cNvPr id="3" name="Content Placeholder 2"/>
          <p:cNvSpPr>
            <a:spLocks noGrp="1"/>
          </p:cNvSpPr>
          <p:nvPr>
            <p:ph idx="1"/>
          </p:nvPr>
        </p:nvSpPr>
        <p:spPr/>
        <p:txBody>
          <a:bodyPr/>
          <a:lstStyle/>
          <a:p>
            <a:r>
              <a:rPr lang="en-US" dirty="0"/>
              <a:t>List Comprehensions</a:t>
            </a:r>
          </a:p>
          <a:p>
            <a:pPr lvl="1"/>
            <a:r>
              <a:rPr lang="en-US" dirty="0"/>
              <a:t>Combination of a for loop and possible conditional statements in one statement</a:t>
            </a:r>
          </a:p>
          <a:p>
            <a:r>
              <a:rPr lang="en-US" dirty="0"/>
              <a:t>Sets</a:t>
            </a:r>
          </a:p>
          <a:p>
            <a:pPr lvl="1"/>
            <a:r>
              <a:rPr lang="en-US" dirty="0"/>
              <a:t>Unique, unordered set of values</a:t>
            </a:r>
          </a:p>
          <a:p>
            <a:pPr lvl="1"/>
            <a:r>
              <a:rPr lang="en-US" dirty="0"/>
              <a:t>Convertible to list if order/editing is needed</a:t>
            </a:r>
          </a:p>
          <a:p>
            <a:endParaRPr lang="en-US" dirty="0"/>
          </a:p>
        </p:txBody>
      </p:sp>
    </p:spTree>
    <p:extLst>
      <p:ext uri="{BB962C8B-B14F-4D97-AF65-F5344CB8AC3E}">
        <p14:creationId xmlns:p14="http://schemas.microsoft.com/office/powerpoint/2010/main" val="35780090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Environments</a:t>
            </a:r>
          </a:p>
          <a:p>
            <a:pPr lvl="1"/>
            <a:r>
              <a:rPr lang="en-US" dirty="0"/>
              <a:t>Others</a:t>
            </a:r>
          </a:p>
          <a:p>
            <a:pPr lvl="2"/>
            <a:r>
              <a:rPr lang="en-US" dirty="0"/>
              <a:t>Plugins for Visual Studio</a:t>
            </a:r>
          </a:p>
          <a:p>
            <a:pPr lvl="2"/>
            <a:r>
              <a:rPr lang="en-US" dirty="0" err="1"/>
              <a:t>PyCharm</a:t>
            </a:r>
            <a:endParaRPr lang="en-US" dirty="0"/>
          </a:p>
          <a:p>
            <a:pPr lvl="2"/>
            <a:r>
              <a:rPr lang="en-US" dirty="0" err="1"/>
              <a:t>Jupyter</a:t>
            </a:r>
            <a:endParaRPr lang="en-US" dirty="0"/>
          </a:p>
          <a:p>
            <a:pPr lvl="3"/>
            <a:r>
              <a:rPr lang="en-US" dirty="0"/>
              <a:t>Server based – can run online</a:t>
            </a:r>
          </a:p>
          <a:p>
            <a:pPr lvl="3"/>
            <a:r>
              <a:rPr lang="en-US" dirty="0"/>
              <a:t>Coursera runs this</a:t>
            </a:r>
          </a:p>
          <a:p>
            <a:pPr lvl="1"/>
            <a:endParaRPr lang="en-US" dirty="0"/>
          </a:p>
        </p:txBody>
      </p:sp>
    </p:spTree>
    <p:extLst>
      <p:ext uri="{BB962C8B-B14F-4D97-AF65-F5344CB8AC3E}">
        <p14:creationId xmlns:p14="http://schemas.microsoft.com/office/powerpoint/2010/main" val="79993469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Quiz Answers</a:t>
            </a:r>
          </a:p>
        </p:txBody>
      </p:sp>
      <p:sp>
        <p:nvSpPr>
          <p:cNvPr id="3" name="Content Placeholder 2"/>
          <p:cNvSpPr>
            <a:spLocks noGrp="1"/>
          </p:cNvSpPr>
          <p:nvPr>
            <p:ph idx="1"/>
          </p:nvPr>
        </p:nvSpPr>
        <p:spPr/>
        <p:txBody>
          <a:bodyPr/>
          <a:lstStyle/>
          <a:p>
            <a:r>
              <a:rPr lang="en-US" dirty="0"/>
              <a:t>Slice notation</a:t>
            </a:r>
          </a:p>
          <a:p>
            <a:pPr lvl="1"/>
            <a:r>
              <a:rPr lang="en-US" dirty="0"/>
              <a:t>Allows quick access to sections of collections</a:t>
            </a:r>
          </a:p>
          <a:p>
            <a:r>
              <a:rPr lang="en-US" dirty="0"/>
              <a:t>Lambda expressions</a:t>
            </a:r>
          </a:p>
          <a:p>
            <a:pPr lvl="1"/>
            <a:r>
              <a:rPr lang="en-US" dirty="0"/>
              <a:t>In-line, anonymous functions </a:t>
            </a:r>
            <a:r>
              <a:rPr lang="en-US" dirty="0" err="1"/>
              <a:t>aliasable</a:t>
            </a:r>
            <a:r>
              <a:rPr lang="en-US" dirty="0"/>
              <a:t> to a variable name</a:t>
            </a:r>
          </a:p>
          <a:p>
            <a:pPr lvl="1"/>
            <a:r>
              <a:rPr lang="en-US" dirty="0"/>
              <a:t>Usable in standard functions</a:t>
            </a:r>
          </a:p>
          <a:p>
            <a:pPr lvl="2"/>
            <a:r>
              <a:rPr lang="en-US" dirty="0"/>
              <a:t>Requires additional argument list</a:t>
            </a:r>
          </a:p>
          <a:p>
            <a:endParaRPr lang="en-US" dirty="0"/>
          </a:p>
          <a:p>
            <a:endParaRPr lang="en-US" dirty="0"/>
          </a:p>
        </p:txBody>
      </p:sp>
    </p:spTree>
    <p:extLst>
      <p:ext uri="{BB962C8B-B14F-4D97-AF65-F5344CB8AC3E}">
        <p14:creationId xmlns:p14="http://schemas.microsoft.com/office/powerpoint/2010/main" val="149341039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Quiz Answers</a:t>
            </a:r>
          </a:p>
        </p:txBody>
      </p:sp>
      <p:sp>
        <p:nvSpPr>
          <p:cNvPr id="3" name="Content Placeholder 2"/>
          <p:cNvSpPr>
            <a:spLocks noGrp="1"/>
          </p:cNvSpPr>
          <p:nvPr>
            <p:ph idx="1"/>
          </p:nvPr>
        </p:nvSpPr>
        <p:spPr/>
        <p:txBody>
          <a:bodyPr>
            <a:normAutofit/>
          </a:bodyPr>
          <a:lstStyle/>
          <a:p>
            <a:r>
              <a:rPr lang="en-US" dirty="0"/>
              <a:t>List some error handling constructs in Python</a:t>
            </a:r>
          </a:p>
          <a:p>
            <a:pPr lvl="1"/>
            <a:r>
              <a:rPr lang="en-US" dirty="0"/>
              <a:t>Try-Except Statement</a:t>
            </a:r>
          </a:p>
          <a:p>
            <a:pPr lvl="2"/>
            <a:r>
              <a:rPr lang="en-US" dirty="0"/>
              <a:t>Allows attempted code execution</a:t>
            </a:r>
          </a:p>
          <a:p>
            <a:pPr lvl="2"/>
            <a:r>
              <a:rPr lang="en-US" dirty="0"/>
              <a:t>Code in try section will run</a:t>
            </a:r>
          </a:p>
          <a:p>
            <a:pPr lvl="2"/>
            <a:r>
              <a:rPr lang="en-US" dirty="0"/>
              <a:t>If failure occurs, execution immediately breaks to Except section</a:t>
            </a:r>
          </a:p>
          <a:p>
            <a:pPr lvl="1"/>
            <a:endParaRPr lang="en-US" dirty="0"/>
          </a:p>
          <a:p>
            <a:endParaRPr lang="en-US" dirty="0"/>
          </a:p>
          <a:p>
            <a:endParaRPr lang="en-US" dirty="0"/>
          </a:p>
        </p:txBody>
      </p:sp>
    </p:spTree>
    <p:extLst>
      <p:ext uri="{BB962C8B-B14F-4D97-AF65-F5344CB8AC3E}">
        <p14:creationId xmlns:p14="http://schemas.microsoft.com/office/powerpoint/2010/main" val="315206200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Quiz Answers</a:t>
            </a:r>
          </a:p>
        </p:txBody>
      </p:sp>
      <p:sp>
        <p:nvSpPr>
          <p:cNvPr id="3" name="Content Placeholder 2"/>
          <p:cNvSpPr>
            <a:spLocks noGrp="1"/>
          </p:cNvSpPr>
          <p:nvPr>
            <p:ph idx="1"/>
          </p:nvPr>
        </p:nvSpPr>
        <p:spPr/>
        <p:txBody>
          <a:bodyPr>
            <a:normAutofit/>
          </a:bodyPr>
          <a:lstStyle/>
          <a:p>
            <a:r>
              <a:rPr lang="en-US" dirty="0"/>
              <a:t>List some error handling constructs in Python</a:t>
            </a:r>
          </a:p>
          <a:p>
            <a:pPr lvl="1"/>
            <a:r>
              <a:rPr lang="en-US" dirty="0"/>
              <a:t>Exceptions</a:t>
            </a:r>
          </a:p>
          <a:p>
            <a:pPr lvl="2"/>
            <a:r>
              <a:rPr lang="en-US" dirty="0"/>
              <a:t>Can create an Except section for each type of exception</a:t>
            </a:r>
          </a:p>
          <a:p>
            <a:pPr lvl="1"/>
            <a:r>
              <a:rPr lang="en-US" dirty="0"/>
              <a:t>Raise	</a:t>
            </a:r>
          </a:p>
          <a:p>
            <a:pPr lvl="2"/>
            <a:r>
              <a:rPr lang="en-US" dirty="0"/>
              <a:t>Raises an exception with a custom name</a:t>
            </a:r>
          </a:p>
          <a:p>
            <a:pPr lvl="1"/>
            <a:endParaRPr lang="en-US" dirty="0"/>
          </a:p>
          <a:p>
            <a:endParaRPr lang="en-US" dirty="0"/>
          </a:p>
          <a:p>
            <a:endParaRPr lang="en-US" dirty="0"/>
          </a:p>
        </p:txBody>
      </p:sp>
    </p:spTree>
    <p:extLst>
      <p:ext uri="{BB962C8B-B14F-4D97-AF65-F5344CB8AC3E}">
        <p14:creationId xmlns:p14="http://schemas.microsoft.com/office/powerpoint/2010/main" val="275496582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Quiz</a:t>
            </a:r>
          </a:p>
        </p:txBody>
      </p:sp>
      <p:sp>
        <p:nvSpPr>
          <p:cNvPr id="3" name="Content Placeholder 2"/>
          <p:cNvSpPr>
            <a:spLocks noGrp="1"/>
          </p:cNvSpPr>
          <p:nvPr>
            <p:ph idx="1"/>
          </p:nvPr>
        </p:nvSpPr>
        <p:spPr/>
        <p:txBody>
          <a:bodyPr>
            <a:normAutofit fontScale="92500" lnSpcReduction="10000"/>
          </a:bodyPr>
          <a:lstStyle/>
          <a:p>
            <a:r>
              <a:rPr lang="en-US" dirty="0"/>
              <a:t>Objects</a:t>
            </a:r>
          </a:p>
          <a:p>
            <a:pPr lvl="1"/>
            <a:r>
              <a:rPr lang="en-US" dirty="0"/>
              <a:t>Quick definition</a:t>
            </a:r>
          </a:p>
          <a:p>
            <a:pPr lvl="2"/>
            <a:r>
              <a:rPr lang="en-US" dirty="0"/>
              <a:t>Organizational construct that contains related properties, methods, and hierarchy/inheritance</a:t>
            </a:r>
          </a:p>
          <a:p>
            <a:pPr lvl="2"/>
            <a:r>
              <a:rPr lang="en-US" dirty="0"/>
              <a:t>Ability to control access and reuse (access modifiers)</a:t>
            </a:r>
          </a:p>
          <a:p>
            <a:pPr lvl="2"/>
            <a:r>
              <a:rPr lang="en-US" dirty="0"/>
              <a:t>Allows the creation of user-defined datatypes</a:t>
            </a:r>
          </a:p>
          <a:p>
            <a:pPr lvl="2"/>
            <a:r>
              <a:rPr lang="en-US" dirty="0"/>
              <a:t>Reference types are created from classes</a:t>
            </a:r>
          </a:p>
          <a:p>
            <a:pPr lvl="1"/>
            <a:r>
              <a:rPr lang="en-US" dirty="0"/>
              <a:t>What 3 basic items define an object</a:t>
            </a:r>
          </a:p>
          <a:p>
            <a:pPr lvl="2"/>
            <a:r>
              <a:rPr lang="en-US" dirty="0"/>
              <a:t>Identity</a:t>
            </a:r>
          </a:p>
          <a:p>
            <a:pPr lvl="2"/>
            <a:r>
              <a:rPr lang="en-US" dirty="0"/>
              <a:t>State</a:t>
            </a:r>
          </a:p>
          <a:p>
            <a:pPr lvl="2"/>
            <a:r>
              <a:rPr lang="en-US" dirty="0"/>
              <a:t>Behavior</a:t>
            </a:r>
          </a:p>
          <a:p>
            <a:endParaRPr lang="en-US" dirty="0"/>
          </a:p>
        </p:txBody>
      </p:sp>
    </p:spTree>
    <p:extLst>
      <p:ext uri="{BB962C8B-B14F-4D97-AF65-F5344CB8AC3E}">
        <p14:creationId xmlns:p14="http://schemas.microsoft.com/office/powerpoint/2010/main" val="15344320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Quiz</a:t>
            </a:r>
          </a:p>
        </p:txBody>
      </p:sp>
      <p:sp>
        <p:nvSpPr>
          <p:cNvPr id="3" name="Content Placeholder 2"/>
          <p:cNvSpPr>
            <a:spLocks noGrp="1"/>
          </p:cNvSpPr>
          <p:nvPr>
            <p:ph idx="1"/>
          </p:nvPr>
        </p:nvSpPr>
        <p:spPr/>
        <p:txBody>
          <a:bodyPr>
            <a:normAutofit/>
          </a:bodyPr>
          <a:lstStyle/>
          <a:p>
            <a:r>
              <a:rPr lang="en-US" dirty="0"/>
              <a:t>Objects</a:t>
            </a:r>
          </a:p>
          <a:p>
            <a:pPr lvl="1"/>
            <a:r>
              <a:rPr lang="en-US" dirty="0"/>
              <a:t>Are classes needed to program?</a:t>
            </a:r>
          </a:p>
          <a:p>
            <a:pPr lvl="2"/>
            <a:r>
              <a:rPr lang="en-US" dirty="0"/>
              <a:t>No</a:t>
            </a:r>
          </a:p>
          <a:p>
            <a:pPr lvl="1"/>
            <a:r>
              <a:rPr lang="en-US" dirty="0"/>
              <a:t>Are classes needed to program well?</a:t>
            </a:r>
          </a:p>
          <a:p>
            <a:pPr lvl="2"/>
            <a:r>
              <a:rPr lang="en-US" dirty="0"/>
              <a:t>No</a:t>
            </a:r>
          </a:p>
          <a:p>
            <a:endParaRPr lang="en-US" dirty="0"/>
          </a:p>
          <a:p>
            <a:endParaRPr lang="en-US" dirty="0"/>
          </a:p>
        </p:txBody>
      </p:sp>
    </p:spTree>
    <p:extLst>
      <p:ext uri="{BB962C8B-B14F-4D97-AF65-F5344CB8AC3E}">
        <p14:creationId xmlns:p14="http://schemas.microsoft.com/office/powerpoint/2010/main" val="23132565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Quiz</a:t>
            </a:r>
          </a:p>
        </p:txBody>
      </p:sp>
      <p:sp>
        <p:nvSpPr>
          <p:cNvPr id="3" name="Content Placeholder 2"/>
          <p:cNvSpPr>
            <a:spLocks noGrp="1"/>
          </p:cNvSpPr>
          <p:nvPr>
            <p:ph idx="1"/>
          </p:nvPr>
        </p:nvSpPr>
        <p:spPr/>
        <p:txBody>
          <a:bodyPr>
            <a:normAutofit/>
          </a:bodyPr>
          <a:lstStyle/>
          <a:p>
            <a:r>
              <a:rPr lang="en-US" dirty="0"/>
              <a:t>Objects</a:t>
            </a:r>
          </a:p>
          <a:p>
            <a:pPr lvl="1"/>
            <a:r>
              <a:rPr lang="en-US" dirty="0"/>
              <a:t>What are some things classes good for</a:t>
            </a:r>
          </a:p>
          <a:p>
            <a:pPr lvl="2"/>
            <a:r>
              <a:rPr lang="en-US" dirty="0"/>
              <a:t>Organization</a:t>
            </a:r>
          </a:p>
          <a:p>
            <a:pPr lvl="2"/>
            <a:r>
              <a:rPr lang="en-US" dirty="0"/>
              <a:t>Access control</a:t>
            </a:r>
          </a:p>
          <a:p>
            <a:pPr lvl="2"/>
            <a:r>
              <a:rPr lang="en-US" dirty="0"/>
              <a:t>Code reuse </a:t>
            </a:r>
          </a:p>
          <a:p>
            <a:pPr lvl="2"/>
            <a:r>
              <a:rPr lang="en-US" dirty="0"/>
              <a:t>Breaking up code into easily testable, easily understandable sections</a:t>
            </a:r>
          </a:p>
          <a:p>
            <a:pPr lvl="3"/>
            <a:r>
              <a:rPr lang="en-US" dirty="0"/>
              <a:t>Easy maintenance</a:t>
            </a:r>
          </a:p>
          <a:p>
            <a:pPr lvl="2"/>
            <a:endParaRPr lang="en-US" dirty="0"/>
          </a:p>
          <a:p>
            <a:endParaRPr lang="en-US" dirty="0"/>
          </a:p>
          <a:p>
            <a:endParaRPr lang="en-US" dirty="0"/>
          </a:p>
        </p:txBody>
      </p:sp>
    </p:spTree>
    <p:extLst>
      <p:ext uri="{BB962C8B-B14F-4D97-AF65-F5344CB8AC3E}">
        <p14:creationId xmlns:p14="http://schemas.microsoft.com/office/powerpoint/2010/main" val="333604699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Classes in Python</a:t>
            </a:r>
          </a:p>
          <a:p>
            <a:pPr lvl="1"/>
            <a:r>
              <a:rPr lang="en-US" dirty="0"/>
              <a:t>Quick Review of Classes</a:t>
            </a:r>
          </a:p>
          <a:p>
            <a:pPr lvl="2"/>
            <a:r>
              <a:rPr lang="en-US" dirty="0">
                <a:solidFill>
                  <a:srgbClr val="FFC000"/>
                </a:solidFill>
              </a:rPr>
              <a:t>Note: This quick review is the general case of classes.  Python has some idiosyncrasies that will be discussed later</a:t>
            </a:r>
          </a:p>
        </p:txBody>
      </p:sp>
    </p:spTree>
    <p:extLst>
      <p:ext uri="{BB962C8B-B14F-4D97-AF65-F5344CB8AC3E}">
        <p14:creationId xmlns:p14="http://schemas.microsoft.com/office/powerpoint/2010/main" val="420506744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Classes in Python</a:t>
            </a:r>
          </a:p>
          <a:p>
            <a:pPr lvl="1"/>
            <a:r>
              <a:rPr lang="en-US" dirty="0"/>
              <a:t>Quick Review of Classes</a:t>
            </a:r>
          </a:p>
          <a:p>
            <a:pPr lvl="2"/>
            <a:r>
              <a:rPr lang="en-US"/>
              <a:t>ID </a:t>
            </a:r>
            <a:r>
              <a:rPr lang="en-US" dirty="0"/>
              <a:t>– Constructor, variable name, memory location(s)</a:t>
            </a:r>
          </a:p>
          <a:p>
            <a:pPr lvl="2"/>
            <a:r>
              <a:rPr lang="en-US" dirty="0"/>
              <a:t>State – Properties/Fields</a:t>
            </a:r>
          </a:p>
          <a:p>
            <a:pPr lvl="2"/>
            <a:r>
              <a:rPr lang="en-US" dirty="0"/>
              <a:t>Behavior - Methods</a:t>
            </a:r>
          </a:p>
        </p:txBody>
      </p:sp>
    </p:spTree>
    <p:extLst>
      <p:ext uri="{BB962C8B-B14F-4D97-AF65-F5344CB8AC3E}">
        <p14:creationId xmlns:p14="http://schemas.microsoft.com/office/powerpoint/2010/main" val="251764942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Classes in Python</a:t>
            </a:r>
          </a:p>
          <a:p>
            <a:pPr lvl="1"/>
            <a:r>
              <a:rPr lang="en-US" dirty="0"/>
              <a:t>Quick Review of Classes</a:t>
            </a:r>
          </a:p>
          <a:p>
            <a:pPr lvl="2"/>
            <a:r>
              <a:rPr lang="en-US" dirty="0"/>
              <a:t>Static – One class only</a:t>
            </a:r>
          </a:p>
          <a:p>
            <a:pPr lvl="3"/>
            <a:r>
              <a:rPr lang="en-US" dirty="0"/>
              <a:t>Example – ‘random’ class in Python</a:t>
            </a:r>
          </a:p>
          <a:p>
            <a:pPr lvl="2"/>
            <a:r>
              <a:rPr lang="en-US" dirty="0"/>
              <a:t>Dynamic/Instance – Objects created for each instance</a:t>
            </a:r>
          </a:p>
          <a:p>
            <a:pPr lvl="3"/>
            <a:r>
              <a:rPr lang="en-US" dirty="0"/>
              <a:t>Any primitive variable (string, </a:t>
            </a:r>
            <a:r>
              <a:rPr lang="en-US" dirty="0" err="1"/>
              <a:t>int</a:t>
            </a:r>
            <a:r>
              <a:rPr lang="en-US" dirty="0"/>
              <a:t>, </a:t>
            </a:r>
            <a:r>
              <a:rPr lang="en-US" dirty="0" err="1"/>
              <a:t>etc</a:t>
            </a:r>
            <a:r>
              <a:rPr lang="en-US" dirty="0"/>
              <a:t>)</a:t>
            </a:r>
          </a:p>
          <a:p>
            <a:pPr lvl="3"/>
            <a:r>
              <a:rPr lang="en-US" dirty="0"/>
              <a:t>Dictionaries</a:t>
            </a:r>
          </a:p>
          <a:p>
            <a:pPr lvl="3"/>
            <a:r>
              <a:rPr lang="en-US" dirty="0"/>
              <a:t>Lists</a:t>
            </a:r>
          </a:p>
        </p:txBody>
      </p:sp>
    </p:spTree>
    <p:extLst>
      <p:ext uri="{BB962C8B-B14F-4D97-AF65-F5344CB8AC3E}">
        <p14:creationId xmlns:p14="http://schemas.microsoft.com/office/powerpoint/2010/main" val="317951773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Classes in Python</a:t>
            </a:r>
          </a:p>
          <a:p>
            <a:pPr lvl="1"/>
            <a:r>
              <a:rPr lang="en-US" dirty="0"/>
              <a:t>Quick Review of Classes</a:t>
            </a:r>
          </a:p>
          <a:p>
            <a:pPr lvl="2"/>
            <a:r>
              <a:rPr lang="en-US" dirty="0"/>
              <a:t>Access</a:t>
            </a:r>
          </a:p>
          <a:p>
            <a:pPr lvl="3"/>
            <a:r>
              <a:rPr lang="en-US" dirty="0"/>
              <a:t>Can set members’ access levels</a:t>
            </a:r>
          </a:p>
          <a:p>
            <a:pPr lvl="4"/>
            <a:r>
              <a:rPr lang="en-US" dirty="0"/>
              <a:t>public</a:t>
            </a:r>
          </a:p>
          <a:p>
            <a:pPr lvl="4"/>
            <a:r>
              <a:rPr lang="en-US" dirty="0"/>
              <a:t>private</a:t>
            </a:r>
          </a:p>
          <a:p>
            <a:pPr lvl="4"/>
            <a:r>
              <a:rPr lang="en-US" dirty="0"/>
              <a:t>protected</a:t>
            </a:r>
          </a:p>
          <a:p>
            <a:pPr lvl="4"/>
            <a:r>
              <a:rPr lang="en-US" dirty="0"/>
              <a:t>internal</a:t>
            </a:r>
          </a:p>
          <a:p>
            <a:pPr lvl="3"/>
            <a:r>
              <a:rPr lang="en-US" dirty="0"/>
              <a:t>Note: This is not enforced in Python—all members are public</a:t>
            </a:r>
          </a:p>
        </p:txBody>
      </p:sp>
    </p:spTree>
    <p:extLst>
      <p:ext uri="{BB962C8B-B14F-4D97-AF65-F5344CB8AC3E}">
        <p14:creationId xmlns:p14="http://schemas.microsoft.com/office/powerpoint/2010/main" val="38947831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Environments</a:t>
            </a:r>
          </a:p>
          <a:p>
            <a:pPr lvl="1"/>
            <a:r>
              <a:rPr lang="en-US" dirty="0"/>
              <a:t>Problem:</a:t>
            </a:r>
          </a:p>
          <a:p>
            <a:pPr lvl="1"/>
            <a:r>
              <a:rPr lang="en-US" dirty="0"/>
              <a:t>I have one of these new fangled IDE’s, but I have no idea how to use it.</a:t>
            </a:r>
          </a:p>
          <a:p>
            <a:pPr lvl="1"/>
            <a:r>
              <a:rPr lang="en-US" dirty="0">
                <a:solidFill>
                  <a:srgbClr val="FFC000"/>
                </a:solidFill>
              </a:rPr>
              <a:t>How do I use the IDE?</a:t>
            </a:r>
          </a:p>
          <a:p>
            <a:pPr lvl="1"/>
            <a:endParaRPr lang="en-US" dirty="0"/>
          </a:p>
        </p:txBody>
      </p:sp>
    </p:spTree>
    <p:extLst>
      <p:ext uri="{BB962C8B-B14F-4D97-AF65-F5344CB8AC3E}">
        <p14:creationId xmlns:p14="http://schemas.microsoft.com/office/powerpoint/2010/main" val="2455964293"/>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Classes in Python</a:t>
            </a:r>
          </a:p>
          <a:p>
            <a:pPr lvl="1"/>
            <a:r>
              <a:rPr lang="en-US" dirty="0"/>
              <a:t>Static Properties</a:t>
            </a:r>
          </a:p>
          <a:p>
            <a:pPr lvl="2"/>
            <a:r>
              <a:rPr lang="en-US" dirty="0"/>
              <a:t>Callable without creating an object from the class</a:t>
            </a:r>
          </a:p>
          <a:p>
            <a:pPr lvl="2"/>
            <a:r>
              <a:rPr lang="en-US" dirty="0"/>
              <a:t>Defined before the constructor</a:t>
            </a:r>
          </a:p>
          <a:p>
            <a:pPr lvl="3"/>
            <a:r>
              <a:rPr lang="en-US" dirty="0"/>
              <a:t>Similar to how properties defined in C#</a:t>
            </a:r>
          </a:p>
        </p:txBody>
      </p:sp>
      <p:pic>
        <p:nvPicPr>
          <p:cNvPr id="614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03282" y="5867400"/>
            <a:ext cx="1962150" cy="5810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39791" y="3962400"/>
            <a:ext cx="4676775" cy="1581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7462073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Classes in Python</a:t>
            </a:r>
          </a:p>
          <a:p>
            <a:pPr lvl="1"/>
            <a:r>
              <a:rPr lang="en-US" dirty="0"/>
              <a:t>Object Properties</a:t>
            </a:r>
          </a:p>
          <a:p>
            <a:pPr lvl="2"/>
            <a:r>
              <a:rPr lang="en-US" dirty="0"/>
              <a:t>Defined anywhere in a function/constructor</a:t>
            </a:r>
          </a:p>
          <a:p>
            <a:pPr lvl="2"/>
            <a:r>
              <a:rPr lang="en-US" dirty="0"/>
              <a:t>Use the “self” keyword to differentiate from static properties</a:t>
            </a:r>
          </a:p>
        </p:txBody>
      </p:sp>
    </p:spTree>
    <p:extLst>
      <p:ext uri="{BB962C8B-B14F-4D97-AF65-F5344CB8AC3E}">
        <p14:creationId xmlns:p14="http://schemas.microsoft.com/office/powerpoint/2010/main" val="99312879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Classes in Python</a:t>
            </a:r>
          </a:p>
          <a:p>
            <a:pPr lvl="1"/>
            <a:r>
              <a:rPr lang="en-US" dirty="0"/>
              <a:t>Object Properties</a:t>
            </a:r>
          </a:p>
        </p:txBody>
      </p:sp>
      <p:pic>
        <p:nvPicPr>
          <p:cNvPr id="717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2819400"/>
            <a:ext cx="5276850" cy="3857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1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10400" y="4533899"/>
            <a:ext cx="1866900" cy="428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5" name="Straight Arrow Connector 4"/>
          <p:cNvCxnSpPr/>
          <p:nvPr/>
        </p:nvCxnSpPr>
        <p:spPr>
          <a:xfrm>
            <a:off x="5638800" y="4748212"/>
            <a:ext cx="1219200" cy="0"/>
          </a:xfrm>
          <a:prstGeom prst="straightConnector1">
            <a:avLst/>
          </a:prstGeom>
          <a:ln w="28575">
            <a:solidFill>
              <a:srgbClr val="FFFF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6618544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Classes in Python</a:t>
            </a:r>
          </a:p>
          <a:p>
            <a:pPr lvl="1"/>
            <a:r>
              <a:rPr lang="en-US" dirty="0"/>
              <a:t>Object Properties</a:t>
            </a:r>
          </a:p>
          <a:p>
            <a:pPr lvl="2"/>
            <a:r>
              <a:rPr lang="en-US" dirty="0"/>
              <a:t>Notice scope difference in previous example</a:t>
            </a:r>
          </a:p>
          <a:p>
            <a:pPr lvl="2"/>
            <a:r>
              <a:rPr lang="en-US" dirty="0"/>
              <a:t>“self” keyword indicates object property</a:t>
            </a:r>
          </a:p>
          <a:p>
            <a:pPr lvl="3"/>
            <a:r>
              <a:rPr lang="en-US" dirty="0"/>
              <a:t>Not a local variable of _</a:t>
            </a:r>
            <a:r>
              <a:rPr lang="en-US" dirty="0" err="1"/>
              <a:t>SetSeedCount</a:t>
            </a:r>
            <a:r>
              <a:rPr lang="en-US" dirty="0"/>
              <a:t>(self)</a:t>
            </a:r>
          </a:p>
          <a:p>
            <a:pPr lvl="2"/>
            <a:r>
              <a:rPr lang="en-US" dirty="0"/>
              <a:t>Attempting to access </a:t>
            </a:r>
            <a:r>
              <a:rPr lang="en-US" dirty="0" err="1"/>
              <a:t>SeedCount</a:t>
            </a:r>
            <a:r>
              <a:rPr lang="en-US" dirty="0"/>
              <a:t> without “self” gives error</a:t>
            </a:r>
          </a:p>
          <a:p>
            <a:pPr lvl="3"/>
            <a:r>
              <a:rPr lang="en-US" dirty="0"/>
              <a:t>Why is this?</a:t>
            </a:r>
          </a:p>
        </p:txBody>
      </p:sp>
    </p:spTree>
    <p:extLst>
      <p:ext uri="{BB962C8B-B14F-4D97-AF65-F5344CB8AC3E}">
        <p14:creationId xmlns:p14="http://schemas.microsoft.com/office/powerpoint/2010/main" val="1507032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Classes in Python</a:t>
            </a:r>
          </a:p>
          <a:p>
            <a:pPr lvl="1"/>
            <a:r>
              <a:rPr lang="en-US" dirty="0"/>
              <a:t>Constructor</a:t>
            </a:r>
          </a:p>
          <a:p>
            <a:pPr lvl="2"/>
            <a:r>
              <a:rPr lang="en-US" dirty="0"/>
              <a:t>Initialization method</a:t>
            </a:r>
          </a:p>
          <a:p>
            <a:pPr lvl="2"/>
            <a:r>
              <a:rPr lang="en-US" dirty="0"/>
              <a:t>Always has “self” as a parameter</a:t>
            </a:r>
          </a:p>
          <a:p>
            <a:pPr lvl="2"/>
            <a:r>
              <a:rPr lang="en-US" dirty="0"/>
              <a:t>Always “</a:t>
            </a:r>
            <a:r>
              <a:rPr lang="en-US" dirty="0" err="1"/>
              <a:t>def</a:t>
            </a:r>
            <a:r>
              <a:rPr lang="en-US" dirty="0"/>
              <a:t> __</a:t>
            </a:r>
            <a:r>
              <a:rPr lang="en-US" dirty="0" err="1"/>
              <a:t>init</a:t>
            </a:r>
            <a:r>
              <a:rPr lang="en-US" dirty="0"/>
              <a:t>__(self,&lt;</a:t>
            </a:r>
            <a:r>
              <a:rPr lang="en-US" dirty="0" err="1"/>
              <a:t>list_of_parameters</a:t>
            </a:r>
            <a:r>
              <a:rPr lang="en-US" dirty="0"/>
              <a:t>&gt;)”</a:t>
            </a:r>
          </a:p>
        </p:txBody>
      </p:sp>
      <p:pic>
        <p:nvPicPr>
          <p:cNvPr id="102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38350" y="4114800"/>
            <a:ext cx="5067300" cy="2247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2071550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Classes in Python</a:t>
            </a:r>
          </a:p>
          <a:p>
            <a:pPr lvl="1"/>
            <a:r>
              <a:rPr lang="en-US" dirty="0"/>
              <a:t>Methods</a:t>
            </a:r>
          </a:p>
          <a:p>
            <a:pPr lvl="2"/>
            <a:r>
              <a:rPr lang="en-US" dirty="0"/>
              <a:t>All functions other than constructor in the class</a:t>
            </a:r>
          </a:p>
          <a:p>
            <a:pPr lvl="2"/>
            <a:r>
              <a:rPr lang="en-US" dirty="0"/>
              <a:t>Static methods have decorator precursor @</a:t>
            </a:r>
            <a:r>
              <a:rPr lang="en-US" dirty="0" err="1"/>
              <a:t>staticmethod</a:t>
            </a:r>
            <a:endParaRPr lang="en-US" dirty="0"/>
          </a:p>
        </p:txBody>
      </p:sp>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66925" y="4267200"/>
            <a:ext cx="5010150" cy="1095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26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67113" y="5749496"/>
            <a:ext cx="2009775" cy="419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3839076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Classes in Python</a:t>
            </a:r>
          </a:p>
          <a:p>
            <a:pPr lvl="1"/>
            <a:r>
              <a:rPr lang="en-US" dirty="0"/>
              <a:t>Methods</a:t>
            </a:r>
          </a:p>
          <a:p>
            <a:pPr lvl="2"/>
            <a:r>
              <a:rPr lang="en-US" dirty="0"/>
              <a:t>Instance methods defined as a normal function</a:t>
            </a:r>
          </a:p>
          <a:p>
            <a:pPr lvl="3"/>
            <a:r>
              <a:rPr lang="en-US" dirty="0"/>
              <a:t>Always has “self” as a parameter</a:t>
            </a:r>
          </a:p>
        </p:txBody>
      </p:sp>
      <p:pic>
        <p:nvPicPr>
          <p:cNvPr id="122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40975" y="3810000"/>
            <a:ext cx="4229100" cy="1838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29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36350" y="5791200"/>
            <a:ext cx="2038350" cy="800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1293692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Classes in Python</a:t>
            </a:r>
          </a:p>
          <a:p>
            <a:pPr lvl="1"/>
            <a:r>
              <a:rPr lang="en-US" dirty="0"/>
              <a:t>Methods</a:t>
            </a:r>
          </a:p>
          <a:p>
            <a:pPr lvl="2"/>
            <a:r>
              <a:rPr lang="en-US" dirty="0"/>
              <a:t>Static Method Example</a:t>
            </a:r>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7400" y="3733800"/>
            <a:ext cx="50292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6566924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Classes in Python</a:t>
            </a:r>
          </a:p>
          <a:p>
            <a:pPr lvl="1"/>
            <a:r>
              <a:rPr lang="en-US" dirty="0"/>
              <a:t>Inheritance</a:t>
            </a:r>
          </a:p>
          <a:p>
            <a:pPr lvl="2"/>
            <a:r>
              <a:rPr lang="en-US" dirty="0"/>
              <a:t>Ability for one class to use properties and methods of its parent class</a:t>
            </a:r>
          </a:p>
        </p:txBody>
      </p:sp>
      <p:pic>
        <p:nvPicPr>
          <p:cNvPr id="1434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24512" y="3505200"/>
            <a:ext cx="4029075" cy="1676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342"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86549" y="5410200"/>
            <a:ext cx="1905000" cy="1085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0620386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Classes in Python</a:t>
            </a:r>
          </a:p>
          <a:p>
            <a:pPr lvl="1"/>
            <a:r>
              <a:rPr lang="en-US" dirty="0"/>
              <a:t>Inheritance</a:t>
            </a:r>
          </a:p>
          <a:p>
            <a:pPr lvl="2"/>
            <a:r>
              <a:rPr lang="en-US" dirty="0"/>
              <a:t>super() used to call parent methods/get parent properties in the child object</a:t>
            </a:r>
          </a:p>
        </p:txBody>
      </p:sp>
      <p:pic>
        <p:nvPicPr>
          <p:cNvPr id="1434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24512" y="3505200"/>
            <a:ext cx="4029075" cy="1676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342"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86549" y="5410200"/>
            <a:ext cx="1905000" cy="1085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740967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Environments</a:t>
            </a:r>
          </a:p>
          <a:p>
            <a:pPr lvl="1"/>
            <a:r>
              <a:rPr lang="en-US" dirty="0">
                <a:solidFill>
                  <a:srgbClr val="FFC000"/>
                </a:solidFill>
              </a:rPr>
              <a:t>How do I use the IDE?</a:t>
            </a:r>
          </a:p>
          <a:p>
            <a:pPr lvl="1"/>
            <a:r>
              <a:rPr lang="en-US" dirty="0">
                <a:solidFill>
                  <a:schemeClr val="bg1"/>
                </a:solidFill>
              </a:rPr>
              <a:t>In this course, I will be using the Spyder IDE found in the Anaconda package</a:t>
            </a:r>
          </a:p>
          <a:p>
            <a:pPr lvl="1"/>
            <a:endParaRPr lang="en-US" dirty="0"/>
          </a:p>
        </p:txBody>
      </p:sp>
      <p:pic>
        <p:nvPicPr>
          <p:cNvPr id="4" name="Picture 3">
            <a:extLst>
              <a:ext uri="{FF2B5EF4-FFF2-40B4-BE49-F238E27FC236}">
                <a16:creationId xmlns:a16="http://schemas.microsoft.com/office/drawing/2014/main" id="{5FD55640-E521-4776-9C52-2BA079529D4F}"/>
              </a:ext>
            </a:extLst>
          </p:cNvPr>
          <p:cNvPicPr>
            <a:picLocks noChangeAspect="1"/>
          </p:cNvPicPr>
          <p:nvPr/>
        </p:nvPicPr>
        <p:blipFill>
          <a:blip r:embed="rId3"/>
          <a:stretch>
            <a:fillRect/>
          </a:stretch>
        </p:blipFill>
        <p:spPr>
          <a:xfrm>
            <a:off x="2190750" y="4038600"/>
            <a:ext cx="4762500" cy="2381250"/>
          </a:xfrm>
          <a:prstGeom prst="rect">
            <a:avLst/>
          </a:prstGeom>
        </p:spPr>
      </p:pic>
    </p:spTree>
    <p:extLst>
      <p:ext uri="{BB962C8B-B14F-4D97-AF65-F5344CB8AC3E}">
        <p14:creationId xmlns:p14="http://schemas.microsoft.com/office/powerpoint/2010/main" val="4291279530"/>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Classes in Python</a:t>
            </a:r>
          </a:p>
          <a:p>
            <a:pPr lvl="1"/>
            <a:r>
              <a:rPr lang="en-US" dirty="0"/>
              <a:t>Access Control in Python</a:t>
            </a:r>
          </a:p>
          <a:p>
            <a:pPr lvl="2"/>
            <a:r>
              <a:rPr lang="en-US" dirty="0"/>
              <a:t>Honor system</a:t>
            </a:r>
          </a:p>
          <a:p>
            <a:pPr lvl="3"/>
            <a:r>
              <a:rPr lang="en-US" dirty="0"/>
              <a:t>Private fields, properties, and methods start with an underscore</a:t>
            </a:r>
          </a:p>
          <a:p>
            <a:pPr lvl="3"/>
            <a:r>
              <a:rPr lang="en-US" dirty="0"/>
              <a:t>“_</a:t>
            </a:r>
            <a:r>
              <a:rPr lang="en-US" dirty="0" err="1"/>
              <a:t>internal_var</a:t>
            </a:r>
            <a:r>
              <a:rPr lang="en-US" dirty="0"/>
              <a:t>”</a:t>
            </a:r>
          </a:p>
          <a:p>
            <a:pPr lvl="3"/>
            <a:r>
              <a:rPr lang="en-US" dirty="0"/>
              <a:t>“</a:t>
            </a:r>
            <a:r>
              <a:rPr lang="en-US" dirty="0" err="1"/>
              <a:t>def</a:t>
            </a:r>
            <a:r>
              <a:rPr lang="en-US" dirty="0"/>
              <a:t> _</a:t>
            </a:r>
            <a:r>
              <a:rPr lang="en-US" dirty="0" err="1"/>
              <a:t>internal_method</a:t>
            </a:r>
            <a:r>
              <a:rPr lang="en-US" dirty="0"/>
              <a:t>():”</a:t>
            </a:r>
          </a:p>
        </p:txBody>
      </p:sp>
    </p:spTree>
    <p:extLst>
      <p:ext uri="{BB962C8B-B14F-4D97-AF65-F5344CB8AC3E}">
        <p14:creationId xmlns:p14="http://schemas.microsoft.com/office/powerpoint/2010/main" val="1235078912"/>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Classes in Python</a:t>
            </a:r>
          </a:p>
          <a:p>
            <a:pPr lvl="1"/>
            <a:r>
              <a:rPr lang="en-US" dirty="0"/>
              <a:t>Access Control in Python</a:t>
            </a:r>
          </a:p>
          <a:p>
            <a:pPr lvl="2"/>
            <a:r>
              <a:rPr lang="en-US" dirty="0"/>
              <a:t>Notice lack of prevention of using “private” methods</a:t>
            </a:r>
          </a:p>
        </p:txBody>
      </p:sp>
      <p:pic>
        <p:nvPicPr>
          <p:cNvPr id="122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1272" y="3276600"/>
            <a:ext cx="4229100" cy="1838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31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32359" y="5334000"/>
            <a:ext cx="2066925" cy="1104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1691523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Classes in Python</a:t>
            </a:r>
          </a:p>
          <a:p>
            <a:pPr lvl="1"/>
            <a:r>
              <a:rPr lang="en-US" dirty="0"/>
              <a:t>Abstract Classes</a:t>
            </a:r>
          </a:p>
          <a:p>
            <a:pPr lvl="2"/>
            <a:r>
              <a:rPr lang="en-US" dirty="0"/>
              <a:t>Cannot create types from this class</a:t>
            </a:r>
          </a:p>
          <a:p>
            <a:pPr lvl="2"/>
            <a:r>
              <a:rPr lang="en-US" dirty="0"/>
              <a:t>A class intended only to be inherited from</a:t>
            </a:r>
          </a:p>
          <a:p>
            <a:pPr lvl="2"/>
            <a:r>
              <a:rPr lang="en-US" dirty="0"/>
              <a:t>Will go over more in C# due to ease of understanding code</a:t>
            </a:r>
          </a:p>
        </p:txBody>
      </p:sp>
    </p:spTree>
    <p:extLst>
      <p:ext uri="{BB962C8B-B14F-4D97-AF65-F5344CB8AC3E}">
        <p14:creationId xmlns:p14="http://schemas.microsoft.com/office/powerpoint/2010/main" val="158953129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Classes in Python</a:t>
            </a:r>
          </a:p>
          <a:p>
            <a:pPr lvl="1"/>
            <a:r>
              <a:rPr lang="en-US" dirty="0"/>
              <a:t>Example Day</a:t>
            </a:r>
          </a:p>
          <a:p>
            <a:pPr lvl="1"/>
            <a:r>
              <a:rPr lang="en-US" dirty="0"/>
              <a:t>Code Design</a:t>
            </a:r>
          </a:p>
          <a:p>
            <a:pPr lvl="2"/>
            <a:r>
              <a:rPr lang="en-US" dirty="0"/>
              <a:t>Unified Modeling Language (UML)</a:t>
            </a:r>
          </a:p>
          <a:p>
            <a:pPr lvl="3"/>
            <a:r>
              <a:rPr lang="en-US" dirty="0"/>
              <a:t>Block diagrams of members of classes</a:t>
            </a:r>
          </a:p>
          <a:p>
            <a:pPr lvl="3"/>
            <a:r>
              <a:rPr lang="en-US" dirty="0"/>
              <a:t>Methods</a:t>
            </a:r>
          </a:p>
          <a:p>
            <a:pPr lvl="3"/>
            <a:r>
              <a:rPr lang="en-US" dirty="0"/>
              <a:t>Properties</a:t>
            </a:r>
          </a:p>
          <a:p>
            <a:pPr lvl="3"/>
            <a:r>
              <a:rPr lang="en-US" dirty="0"/>
              <a:t>Fields</a:t>
            </a:r>
          </a:p>
        </p:txBody>
      </p:sp>
    </p:spTree>
    <p:extLst>
      <p:ext uri="{BB962C8B-B14F-4D97-AF65-F5344CB8AC3E}">
        <p14:creationId xmlns:p14="http://schemas.microsoft.com/office/powerpoint/2010/main" val="4086049826"/>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Classes in Python</a:t>
            </a:r>
          </a:p>
          <a:p>
            <a:pPr lvl="1"/>
            <a:r>
              <a:rPr lang="en-US" dirty="0"/>
              <a:t>Examples Premade</a:t>
            </a:r>
          </a:p>
          <a:p>
            <a:pPr lvl="2"/>
            <a:r>
              <a:rPr lang="en-US" dirty="0"/>
              <a:t>Helper class</a:t>
            </a:r>
          </a:p>
          <a:p>
            <a:pPr lvl="1"/>
            <a:r>
              <a:rPr lang="en-US" dirty="0"/>
              <a:t>Helper Class for Math</a:t>
            </a:r>
          </a:p>
          <a:p>
            <a:pPr lvl="2"/>
            <a:r>
              <a:rPr lang="en-US" dirty="0"/>
              <a:t>Examples Created In Class</a:t>
            </a:r>
          </a:p>
          <a:p>
            <a:pPr lvl="2"/>
            <a:r>
              <a:rPr lang="en-US" dirty="0"/>
              <a:t>Animal → Mammal → Cat</a:t>
            </a:r>
          </a:p>
          <a:p>
            <a:pPr lvl="2"/>
            <a:r>
              <a:rPr lang="en-US" dirty="0"/>
              <a:t>Food → Meat → Steak</a:t>
            </a:r>
          </a:p>
        </p:txBody>
      </p:sp>
    </p:spTree>
    <p:extLst>
      <p:ext uri="{BB962C8B-B14F-4D97-AF65-F5344CB8AC3E}">
        <p14:creationId xmlns:p14="http://schemas.microsoft.com/office/powerpoint/2010/main" val="388812687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Positional and Keyword Arguments</a:t>
            </a:r>
          </a:p>
          <a:p>
            <a:pPr lvl="1"/>
            <a:r>
              <a:rPr lang="en-US" dirty="0"/>
              <a:t>Defines order of how arguments are passed to functions/methods</a:t>
            </a:r>
          </a:p>
          <a:p>
            <a:pPr lvl="1"/>
            <a:r>
              <a:rPr lang="en-US" dirty="0"/>
              <a:t>Just like passing values in command line languages like PowerShell and bash</a:t>
            </a:r>
          </a:p>
          <a:p>
            <a:pPr lvl="1"/>
            <a:endParaRPr lang="en-US" dirty="0"/>
          </a:p>
        </p:txBody>
      </p:sp>
    </p:spTree>
    <p:extLst>
      <p:ext uri="{BB962C8B-B14F-4D97-AF65-F5344CB8AC3E}">
        <p14:creationId xmlns:p14="http://schemas.microsoft.com/office/powerpoint/2010/main" val="1475899646"/>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Positional and Keyword Arguments</a:t>
            </a:r>
          </a:p>
          <a:p>
            <a:pPr lvl="1"/>
            <a:r>
              <a:rPr lang="en-US" dirty="0"/>
              <a:t>Positional Argument</a:t>
            </a:r>
          </a:p>
          <a:p>
            <a:pPr lvl="2"/>
            <a:r>
              <a:rPr lang="en-US" dirty="0"/>
              <a:t>Arguments passed in the order of the parameters</a:t>
            </a:r>
          </a:p>
          <a:p>
            <a:pPr lvl="2"/>
            <a:r>
              <a:rPr lang="en-US" dirty="0"/>
              <a:t>If order is not maintained, errors will occur</a:t>
            </a:r>
          </a:p>
          <a:p>
            <a:pPr lvl="1"/>
            <a:endParaRPr lang="en-US"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0" y="4343400"/>
            <a:ext cx="4381500" cy="1571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5080023"/>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Positional and Keyword Arguments</a:t>
            </a:r>
          </a:p>
          <a:p>
            <a:pPr lvl="1"/>
            <a:r>
              <a:rPr lang="en-US" dirty="0"/>
              <a:t>Keyword Arguments</a:t>
            </a:r>
          </a:p>
          <a:p>
            <a:pPr lvl="2"/>
            <a:r>
              <a:rPr lang="en-US" dirty="0"/>
              <a:t>Argument preceded by an identifier</a:t>
            </a:r>
          </a:p>
          <a:p>
            <a:pPr lvl="2"/>
            <a:r>
              <a:rPr lang="en-US" dirty="0"/>
              <a:t>Must be used with default parameters</a:t>
            </a:r>
          </a:p>
          <a:p>
            <a:pPr lvl="2"/>
            <a:r>
              <a:rPr lang="en-US" dirty="0"/>
              <a:t>Order does not need to match parameter order</a:t>
            </a:r>
          </a:p>
          <a:p>
            <a:pPr lvl="1"/>
            <a:endParaRPr lang="en-US" dirty="0"/>
          </a:p>
        </p:txBody>
      </p:sp>
    </p:spTree>
    <p:extLst>
      <p:ext uri="{BB962C8B-B14F-4D97-AF65-F5344CB8AC3E}">
        <p14:creationId xmlns:p14="http://schemas.microsoft.com/office/powerpoint/2010/main" val="74515260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Positional and Keyword Arguments</a:t>
            </a:r>
          </a:p>
          <a:p>
            <a:pPr lvl="1"/>
            <a:r>
              <a:rPr lang="en-US" dirty="0"/>
              <a:t>Keyword Arguments</a:t>
            </a:r>
          </a:p>
          <a:p>
            <a:pPr lvl="1"/>
            <a:endParaRPr lang="en-US" dirty="0"/>
          </a:p>
          <a:p>
            <a:pPr lvl="1"/>
            <a:endParaRPr lang="en-US" dirty="0"/>
          </a:p>
          <a:p>
            <a:pPr lvl="1"/>
            <a:endParaRPr lang="en-US" dirty="0"/>
          </a:p>
          <a:p>
            <a:pPr lvl="1"/>
            <a:endParaRPr lang="en-US" dirty="0"/>
          </a:p>
          <a:p>
            <a:pPr lvl="2"/>
            <a:r>
              <a:rPr lang="en-US" dirty="0"/>
              <a:t>Notice the argument order of the function call</a:t>
            </a:r>
          </a:p>
          <a:p>
            <a:pPr lvl="1"/>
            <a:endParaRPr lang="en-US" dirty="0"/>
          </a:p>
        </p:txBody>
      </p:sp>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2819400"/>
            <a:ext cx="6010275" cy="1914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2743200" y="3776662"/>
            <a:ext cx="4572000" cy="414338"/>
          </a:xfrm>
          <a:prstGeom prst="rect">
            <a:avLst/>
          </a:prstGeom>
          <a:noFill/>
          <a:ln w="95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03445323"/>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Positional and Keyword Arguments</a:t>
            </a:r>
          </a:p>
          <a:p>
            <a:pPr lvl="1"/>
            <a:r>
              <a:rPr lang="en-US" dirty="0"/>
              <a:t>Can combine both</a:t>
            </a:r>
          </a:p>
          <a:p>
            <a:pPr lvl="1"/>
            <a:r>
              <a:rPr lang="en-US" dirty="0"/>
              <a:t>Positional parameters must occur first</a:t>
            </a:r>
          </a:p>
          <a:p>
            <a:pPr lvl="1"/>
            <a:endParaRPr lang="en-US" dirty="0"/>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6400" y="4038600"/>
            <a:ext cx="5934075" cy="1981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960986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Environments</a:t>
            </a:r>
          </a:p>
          <a:p>
            <a:pPr lvl="1"/>
            <a:r>
              <a:rPr lang="en-US" dirty="0">
                <a:solidFill>
                  <a:srgbClr val="FFC000"/>
                </a:solidFill>
              </a:rPr>
              <a:t>How do I use the IDE?</a:t>
            </a:r>
          </a:p>
          <a:p>
            <a:pPr lvl="1"/>
            <a:r>
              <a:rPr lang="en-US" dirty="0">
                <a:solidFill>
                  <a:schemeClr val="bg1"/>
                </a:solidFill>
              </a:rPr>
              <a:t>Feel free to use an IDE that you are comfortable with.  See previous slides for other IDE ideas.</a:t>
            </a:r>
          </a:p>
          <a:p>
            <a:pPr lvl="1"/>
            <a:endParaRPr lang="en-US" dirty="0"/>
          </a:p>
        </p:txBody>
      </p:sp>
    </p:spTree>
    <p:extLst>
      <p:ext uri="{BB962C8B-B14F-4D97-AF65-F5344CB8AC3E}">
        <p14:creationId xmlns:p14="http://schemas.microsoft.com/office/powerpoint/2010/main" val="3310227915"/>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Arbitrary Argument Lists</a:t>
            </a:r>
          </a:p>
          <a:p>
            <a:pPr lvl="1"/>
            <a:r>
              <a:rPr lang="en-US" dirty="0"/>
              <a:t>List of arguments without formal parameters in methods/functions</a:t>
            </a:r>
          </a:p>
          <a:p>
            <a:pPr lvl="1"/>
            <a:r>
              <a:rPr lang="en-US" dirty="0"/>
              <a:t>Denoted by parameter “*&lt;</a:t>
            </a:r>
            <a:r>
              <a:rPr lang="en-US" dirty="0" err="1"/>
              <a:t>param_name</a:t>
            </a:r>
            <a:r>
              <a:rPr lang="en-US" dirty="0"/>
              <a:t>&gt;” </a:t>
            </a:r>
          </a:p>
          <a:p>
            <a:pPr lvl="1"/>
            <a:r>
              <a:rPr lang="en-US" dirty="0"/>
              <a:t>Typically denoted by “*</a:t>
            </a:r>
            <a:r>
              <a:rPr lang="en-US" dirty="0" err="1"/>
              <a:t>args</a:t>
            </a:r>
            <a:r>
              <a:rPr lang="en-US" dirty="0"/>
              <a:t>”</a:t>
            </a:r>
          </a:p>
          <a:p>
            <a:pPr lvl="2"/>
            <a:r>
              <a:rPr lang="en-US" dirty="0"/>
              <a:t>Can use any name, such as “*</a:t>
            </a:r>
            <a:r>
              <a:rPr lang="en-US" dirty="0" err="1"/>
              <a:t>list_of_stuff</a:t>
            </a:r>
            <a:r>
              <a:rPr lang="en-US" dirty="0"/>
              <a:t>”</a:t>
            </a:r>
          </a:p>
          <a:p>
            <a:pPr lvl="1"/>
            <a:endParaRPr lang="en-US"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4200" y="4876800"/>
            <a:ext cx="2143125" cy="1771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28931706"/>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Keyword Dictionaries</a:t>
            </a:r>
          </a:p>
          <a:p>
            <a:pPr lvl="1"/>
            <a:r>
              <a:rPr lang="en-US" dirty="0"/>
              <a:t>Similar to arbitrary arguments, but parameters are a dictionary</a:t>
            </a:r>
          </a:p>
          <a:p>
            <a:pPr lvl="2"/>
            <a:r>
              <a:rPr lang="en-US" dirty="0"/>
              <a:t>Uses syntax “**&lt;</a:t>
            </a:r>
            <a:r>
              <a:rPr lang="en-US" dirty="0" err="1"/>
              <a:t>dict_name</a:t>
            </a:r>
            <a:r>
              <a:rPr lang="en-US" dirty="0"/>
              <a:t>&gt;”</a:t>
            </a:r>
          </a:p>
          <a:p>
            <a:pPr lvl="2"/>
            <a:r>
              <a:rPr lang="en-US" dirty="0"/>
              <a:t>Typically, named “**</a:t>
            </a:r>
            <a:r>
              <a:rPr lang="en-US" dirty="0" err="1"/>
              <a:t>kwargs</a:t>
            </a:r>
            <a:r>
              <a:rPr lang="en-US" dirty="0"/>
              <a:t>” or “**keywords”</a:t>
            </a:r>
          </a:p>
          <a:p>
            <a:pPr lvl="1"/>
            <a:endParaRPr lang="en-US"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95990" y="4191000"/>
            <a:ext cx="5200650" cy="1590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96065" y="6019800"/>
            <a:ext cx="4000500" cy="638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63577428"/>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fontScale="85000" lnSpcReduction="20000"/>
          </a:bodyPr>
          <a:lstStyle/>
          <a:p>
            <a:r>
              <a:rPr lang="en-US" dirty="0"/>
              <a:t>GUI’s</a:t>
            </a:r>
          </a:p>
          <a:p>
            <a:pPr lvl="1"/>
            <a:r>
              <a:rPr lang="en-US" dirty="0" err="1"/>
              <a:t>PyQt</a:t>
            </a:r>
            <a:endParaRPr lang="en-US" dirty="0"/>
          </a:p>
          <a:p>
            <a:pPr lvl="2"/>
            <a:r>
              <a:rPr lang="en-US" dirty="0"/>
              <a:t>Popular C++ GUI ported to Python</a:t>
            </a:r>
          </a:p>
          <a:p>
            <a:pPr lvl="1"/>
            <a:r>
              <a:rPr lang="en-US" dirty="0" err="1"/>
              <a:t>TKInter</a:t>
            </a:r>
            <a:endParaRPr lang="en-US" dirty="0"/>
          </a:p>
          <a:p>
            <a:pPr lvl="1"/>
            <a:r>
              <a:rPr lang="en-US" dirty="0"/>
              <a:t>Gnome</a:t>
            </a:r>
          </a:p>
          <a:p>
            <a:pPr lvl="2"/>
            <a:r>
              <a:rPr lang="en-US" dirty="0"/>
              <a:t>Based on Gnome Linux desktop environment</a:t>
            </a:r>
          </a:p>
          <a:p>
            <a:pPr lvl="1"/>
            <a:r>
              <a:rPr lang="en-US" dirty="0" err="1"/>
              <a:t>PyGTK</a:t>
            </a:r>
            <a:endParaRPr lang="en-US" dirty="0"/>
          </a:p>
          <a:p>
            <a:pPr lvl="2"/>
            <a:r>
              <a:rPr lang="en-US" dirty="0"/>
              <a:t>Based on GTK Linux desktop environment</a:t>
            </a:r>
          </a:p>
          <a:p>
            <a:pPr lvl="1"/>
            <a:r>
              <a:rPr lang="en-US" dirty="0" err="1"/>
              <a:t>IronPython</a:t>
            </a:r>
            <a:endParaRPr lang="en-US" dirty="0"/>
          </a:p>
          <a:p>
            <a:pPr lvl="2"/>
            <a:r>
              <a:rPr lang="en-US" dirty="0"/>
              <a:t>Based on MS .NET platform</a:t>
            </a:r>
          </a:p>
          <a:p>
            <a:pPr lvl="2"/>
            <a:r>
              <a:rPr lang="en-US" dirty="0"/>
              <a:t>Can import DLL’s from other languages</a:t>
            </a:r>
          </a:p>
          <a:p>
            <a:pPr lvl="1"/>
            <a:r>
              <a:rPr lang="en-US" dirty="0" err="1"/>
              <a:t>WxPython</a:t>
            </a:r>
            <a:endParaRPr lang="en-US" dirty="0"/>
          </a:p>
        </p:txBody>
      </p:sp>
      <p:cxnSp>
        <p:nvCxnSpPr>
          <p:cNvPr id="5" name="Straight Arrow Connector 4"/>
          <p:cNvCxnSpPr/>
          <p:nvPr/>
        </p:nvCxnSpPr>
        <p:spPr>
          <a:xfrm flipH="1">
            <a:off x="2133600" y="2188147"/>
            <a:ext cx="2133600" cy="0"/>
          </a:xfrm>
          <a:prstGeom prst="straightConnector1">
            <a:avLst/>
          </a:prstGeom>
          <a:ln w="28575">
            <a:solidFill>
              <a:schemeClr val="tx2">
                <a:lumMod val="20000"/>
                <a:lumOff val="80000"/>
              </a:schemeClr>
            </a:solidFill>
            <a:tailEnd type="arrow"/>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4419600" y="1997647"/>
            <a:ext cx="2209800" cy="381000"/>
          </a:xfrm>
          <a:prstGeom prst="rect">
            <a:avLst/>
          </a:prstGeom>
          <a:noFill/>
          <a:ln>
            <a:solidFill>
              <a:schemeClr val="tx2">
                <a:lumMod val="20000"/>
                <a:lumOff val="80000"/>
              </a:schemeClr>
            </a:solidFill>
          </a:ln>
        </p:spPr>
        <p:txBody>
          <a:bodyPr wrap="square" rtlCol="0">
            <a:spAutoFit/>
          </a:bodyPr>
          <a:lstStyle/>
          <a:p>
            <a:r>
              <a:rPr lang="en-US" dirty="0">
                <a:solidFill>
                  <a:schemeClr val="tx2">
                    <a:lumMod val="20000"/>
                    <a:lumOff val="80000"/>
                  </a:schemeClr>
                </a:solidFill>
              </a:rPr>
              <a:t>We will focus on </a:t>
            </a:r>
            <a:r>
              <a:rPr lang="en-US" dirty="0" err="1">
                <a:solidFill>
                  <a:schemeClr val="tx2">
                    <a:lumMod val="20000"/>
                    <a:lumOff val="80000"/>
                  </a:schemeClr>
                </a:solidFill>
              </a:rPr>
              <a:t>PyQt</a:t>
            </a:r>
            <a:endParaRPr lang="en-US" dirty="0">
              <a:solidFill>
                <a:schemeClr val="tx2">
                  <a:lumMod val="20000"/>
                  <a:lumOff val="80000"/>
                </a:schemeClr>
              </a:solidFill>
            </a:endParaRPr>
          </a:p>
        </p:txBody>
      </p:sp>
    </p:spTree>
    <p:extLst>
      <p:ext uri="{BB962C8B-B14F-4D97-AF65-F5344CB8AC3E}">
        <p14:creationId xmlns:p14="http://schemas.microsoft.com/office/powerpoint/2010/main" val="1475899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4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Terminology</a:t>
            </a:r>
          </a:p>
          <a:p>
            <a:pPr lvl="2"/>
            <a:r>
              <a:rPr lang="en-US" dirty="0"/>
              <a:t>Window</a:t>
            </a:r>
          </a:p>
          <a:p>
            <a:pPr lvl="3"/>
            <a:r>
              <a:rPr lang="en-US" dirty="0"/>
              <a:t>A graphical interface with controls</a:t>
            </a:r>
          </a:p>
          <a:p>
            <a:pPr lvl="2"/>
            <a:r>
              <a:rPr lang="en-US" dirty="0"/>
              <a:t>Widgets (</a:t>
            </a:r>
            <a:r>
              <a:rPr lang="en-US" dirty="0" err="1"/>
              <a:t>a.k.a</a:t>
            </a:r>
            <a:r>
              <a:rPr lang="en-US" dirty="0"/>
              <a:t> Controls in C#)</a:t>
            </a:r>
          </a:p>
          <a:p>
            <a:pPr lvl="3"/>
            <a:r>
              <a:rPr lang="en-US" dirty="0"/>
              <a:t>Inputs and outputs</a:t>
            </a:r>
          </a:p>
          <a:p>
            <a:pPr lvl="4"/>
            <a:r>
              <a:rPr lang="en-US" dirty="0"/>
              <a:t>Text box</a:t>
            </a:r>
          </a:p>
          <a:p>
            <a:pPr lvl="4"/>
            <a:r>
              <a:rPr lang="en-US" dirty="0"/>
              <a:t>Input Box</a:t>
            </a:r>
          </a:p>
          <a:p>
            <a:pPr lvl="4"/>
            <a:r>
              <a:rPr lang="en-US" dirty="0"/>
              <a:t>Button</a:t>
            </a:r>
          </a:p>
        </p:txBody>
      </p:sp>
    </p:spTree>
    <p:extLst>
      <p:ext uri="{BB962C8B-B14F-4D97-AF65-F5344CB8AC3E}">
        <p14:creationId xmlns:p14="http://schemas.microsoft.com/office/powerpoint/2010/main" val="171333711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lnSpcReduction="10000"/>
          </a:bodyPr>
          <a:lstStyle/>
          <a:p>
            <a:r>
              <a:rPr lang="en-US" dirty="0"/>
              <a:t>GUI’s</a:t>
            </a:r>
          </a:p>
          <a:p>
            <a:pPr lvl="1"/>
            <a:r>
              <a:rPr lang="en-US" dirty="0"/>
              <a:t>Basics of Program</a:t>
            </a:r>
          </a:p>
          <a:p>
            <a:pPr lvl="2"/>
            <a:r>
              <a:rPr lang="en-US" dirty="0"/>
              <a:t>Class that inherits from base window class</a:t>
            </a:r>
          </a:p>
          <a:p>
            <a:pPr lvl="2"/>
            <a:r>
              <a:rPr lang="en-US" dirty="0"/>
              <a:t>Initialization from base class</a:t>
            </a:r>
          </a:p>
          <a:p>
            <a:pPr lvl="2"/>
            <a:r>
              <a:rPr lang="en-US" dirty="0"/>
              <a:t>Use of show() method on class to make window appear</a:t>
            </a:r>
          </a:p>
          <a:p>
            <a:pPr lvl="2"/>
            <a:r>
              <a:rPr lang="en-US" dirty="0"/>
              <a:t>Create </a:t>
            </a:r>
            <a:r>
              <a:rPr lang="en-US" dirty="0" err="1"/>
              <a:t>QApplication</a:t>
            </a:r>
            <a:r>
              <a:rPr lang="en-US" dirty="0"/>
              <a:t> app</a:t>
            </a:r>
          </a:p>
          <a:p>
            <a:pPr lvl="2"/>
            <a:r>
              <a:rPr lang="en-US" dirty="0"/>
              <a:t>Instantiate object of Window</a:t>
            </a:r>
          </a:p>
          <a:p>
            <a:pPr lvl="2"/>
            <a:r>
              <a:rPr lang="en-US" dirty="0"/>
              <a:t>Exit code execution using </a:t>
            </a:r>
            <a:r>
              <a:rPr lang="en-US" dirty="0" err="1"/>
              <a:t>app.exec</a:t>
            </a:r>
            <a:r>
              <a:rPr lang="en-US" dirty="0"/>
              <a:t>_() or app.exe() (Python version &gt;= 3</a:t>
            </a:r>
            <a:r>
              <a:rPr lang="en-US"/>
              <a:t>.x)</a:t>
            </a:r>
            <a:endParaRPr lang="en-US" dirty="0"/>
          </a:p>
          <a:p>
            <a:pPr lvl="1"/>
            <a:r>
              <a:rPr lang="en-US" dirty="0"/>
              <a:t>See BasicWindow.py for basic example</a:t>
            </a:r>
          </a:p>
          <a:p>
            <a:pPr lvl="2"/>
            <a:endParaRPr lang="en-US" dirty="0"/>
          </a:p>
        </p:txBody>
      </p:sp>
    </p:spTree>
    <p:extLst>
      <p:ext uri="{BB962C8B-B14F-4D97-AF65-F5344CB8AC3E}">
        <p14:creationId xmlns:p14="http://schemas.microsoft.com/office/powerpoint/2010/main" val="1601043160"/>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Basics of Program</a:t>
            </a:r>
          </a:p>
          <a:p>
            <a:pPr lvl="2"/>
            <a:r>
              <a:rPr lang="en-US" dirty="0"/>
              <a:t>Necessary Imports</a:t>
            </a:r>
          </a:p>
          <a:p>
            <a:pPr lvl="3"/>
            <a:r>
              <a:rPr lang="en-US" dirty="0"/>
              <a:t>PyQt5.QtWidgets.QWidget</a:t>
            </a:r>
          </a:p>
          <a:p>
            <a:pPr lvl="3"/>
            <a:r>
              <a:rPr lang="en-US" dirty="0"/>
              <a:t>PyQt5.QtWidgets.QApplication</a:t>
            </a:r>
          </a:p>
          <a:p>
            <a:pPr lvl="2"/>
            <a:endParaRPr lang="en-US" dirty="0"/>
          </a:p>
        </p:txBody>
      </p:sp>
    </p:spTree>
    <p:extLst>
      <p:ext uri="{BB962C8B-B14F-4D97-AF65-F5344CB8AC3E}">
        <p14:creationId xmlns:p14="http://schemas.microsoft.com/office/powerpoint/2010/main" val="403468557"/>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Basics of Program</a:t>
            </a:r>
          </a:p>
          <a:p>
            <a:pPr lvl="2"/>
            <a:r>
              <a:rPr lang="en-US" dirty="0" err="1"/>
              <a:t>QWidget</a:t>
            </a:r>
            <a:endParaRPr lang="en-US" dirty="0"/>
          </a:p>
          <a:p>
            <a:pPr lvl="3"/>
            <a:r>
              <a:rPr lang="en-US" dirty="0"/>
              <a:t>Base class to inherit Window classes from</a:t>
            </a:r>
          </a:p>
          <a:p>
            <a:pPr lvl="2"/>
            <a:r>
              <a:rPr lang="en-US" dirty="0" err="1"/>
              <a:t>QApplication</a:t>
            </a:r>
            <a:r>
              <a:rPr lang="en-US" dirty="0"/>
              <a:t>()</a:t>
            </a:r>
          </a:p>
          <a:p>
            <a:pPr lvl="3"/>
            <a:r>
              <a:rPr lang="en-US" dirty="0"/>
              <a:t>Manages GUI application control flow and settings</a:t>
            </a:r>
          </a:p>
          <a:p>
            <a:pPr lvl="3"/>
            <a:r>
              <a:rPr lang="en-US" dirty="0"/>
              <a:t>Initializes necessary objects behind the scenes</a:t>
            </a:r>
          </a:p>
          <a:p>
            <a:pPr lvl="3"/>
            <a:r>
              <a:rPr lang="en-US" dirty="0"/>
              <a:t>There can be only 1 per GUI application</a:t>
            </a:r>
          </a:p>
          <a:p>
            <a:pPr lvl="4"/>
            <a:r>
              <a:rPr lang="en-US" dirty="0"/>
              <a:t>Can have as many windows as possible</a:t>
            </a:r>
          </a:p>
          <a:p>
            <a:pPr lvl="3"/>
            <a:r>
              <a:rPr lang="en-US" dirty="0"/>
              <a:t>Must pass </a:t>
            </a:r>
            <a:r>
              <a:rPr lang="en-US" dirty="0" err="1"/>
              <a:t>sys.argv</a:t>
            </a:r>
            <a:r>
              <a:rPr lang="en-US" dirty="0"/>
              <a:t>, still determining why</a:t>
            </a:r>
          </a:p>
          <a:p>
            <a:pPr lvl="2"/>
            <a:endParaRPr lang="en-US" dirty="0"/>
          </a:p>
        </p:txBody>
      </p:sp>
    </p:spTree>
    <p:extLst>
      <p:ext uri="{BB962C8B-B14F-4D97-AF65-F5344CB8AC3E}">
        <p14:creationId xmlns:p14="http://schemas.microsoft.com/office/powerpoint/2010/main" val="3962604966"/>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Initial Curiosities/</a:t>
            </a:r>
            <a:r>
              <a:rPr lang="en-US" dirty="0" err="1"/>
              <a:t>Gotchas</a:t>
            </a:r>
            <a:endParaRPr lang="en-US" dirty="0"/>
          </a:p>
          <a:p>
            <a:pPr lvl="2"/>
            <a:r>
              <a:rPr lang="en-US" dirty="0"/>
              <a:t>The system will return ‘-1’ after a successful run</a:t>
            </a:r>
          </a:p>
          <a:p>
            <a:pPr lvl="2"/>
            <a:r>
              <a:rPr lang="en-US" dirty="0"/>
              <a:t>After each successful run, the kernel must be restarted</a:t>
            </a:r>
          </a:p>
          <a:p>
            <a:pPr lvl="2"/>
            <a:endParaRPr lang="en-US" dirty="0"/>
          </a:p>
        </p:txBody>
      </p:sp>
    </p:spTree>
    <p:extLst>
      <p:ext uri="{BB962C8B-B14F-4D97-AF65-F5344CB8AC3E}">
        <p14:creationId xmlns:p14="http://schemas.microsoft.com/office/powerpoint/2010/main" val="3343174383"/>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Window</a:t>
            </a:r>
          </a:p>
          <a:p>
            <a:pPr lvl="2"/>
            <a:r>
              <a:rPr lang="en-US" dirty="0"/>
              <a:t>Inherit from base QT window ‘</a:t>
            </a:r>
            <a:r>
              <a:rPr lang="en-US" dirty="0" err="1"/>
              <a:t>Qwidget</a:t>
            </a:r>
            <a:r>
              <a:rPr lang="en-US" dirty="0"/>
              <a:t>’</a:t>
            </a:r>
          </a:p>
          <a:p>
            <a:pPr lvl="2"/>
            <a:r>
              <a:rPr lang="en-US" dirty="0"/>
              <a:t>Defaults </a:t>
            </a:r>
          </a:p>
        </p:txBody>
      </p:sp>
    </p:spTree>
    <p:extLst>
      <p:ext uri="{BB962C8B-B14F-4D97-AF65-F5344CB8AC3E}">
        <p14:creationId xmlns:p14="http://schemas.microsoft.com/office/powerpoint/2010/main" val="29704879"/>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Window Properties</a:t>
            </a:r>
          </a:p>
          <a:p>
            <a:pPr lvl="2"/>
            <a:r>
              <a:rPr lang="en-US" dirty="0"/>
              <a:t>Size</a:t>
            </a:r>
          </a:p>
          <a:p>
            <a:pPr lvl="3"/>
            <a:r>
              <a:rPr lang="en-US" dirty="0"/>
              <a:t>Defaults to center of screen at a default size</a:t>
            </a:r>
          </a:p>
          <a:p>
            <a:pPr lvl="3"/>
            <a:r>
              <a:rPr lang="en-US" dirty="0"/>
              <a:t>Can change with ‘</a:t>
            </a:r>
            <a:r>
              <a:rPr lang="en-US" dirty="0" err="1"/>
              <a:t>self.setGeometry</a:t>
            </a:r>
            <a:r>
              <a:rPr lang="en-US" dirty="0"/>
              <a:t>(&lt;left&gt;, &lt;top&gt;, &lt;width&gt;, &lt;height&gt;)’ method</a:t>
            </a:r>
          </a:p>
          <a:p>
            <a:pPr lvl="2"/>
            <a:r>
              <a:rPr lang="en-US" dirty="0"/>
              <a:t>Title</a:t>
            </a:r>
          </a:p>
          <a:p>
            <a:pPr lvl="3"/>
            <a:r>
              <a:rPr lang="en-US" dirty="0"/>
              <a:t>Default title is ‘</a:t>
            </a:r>
            <a:r>
              <a:rPr lang="en-US" dirty="0" err="1"/>
              <a:t>pythonw</a:t>
            </a:r>
            <a:r>
              <a:rPr lang="en-US" dirty="0"/>
              <a:t>’</a:t>
            </a:r>
          </a:p>
          <a:p>
            <a:pPr lvl="3"/>
            <a:r>
              <a:rPr lang="en-US" dirty="0"/>
              <a:t>Can change with ‘</a:t>
            </a:r>
            <a:r>
              <a:rPr lang="en-US" dirty="0" err="1"/>
              <a:t>self.setWindowTitle</a:t>
            </a:r>
            <a:r>
              <a:rPr lang="en-US" dirty="0"/>
              <a:t>(&lt;title&gt;)’ property</a:t>
            </a:r>
          </a:p>
          <a:p>
            <a:pPr lvl="3"/>
            <a:endParaRPr lang="en-US" dirty="0"/>
          </a:p>
        </p:txBody>
      </p:sp>
    </p:spTree>
    <p:extLst>
      <p:ext uri="{BB962C8B-B14F-4D97-AF65-F5344CB8AC3E}">
        <p14:creationId xmlns:p14="http://schemas.microsoft.com/office/powerpoint/2010/main" val="16014999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Environments</a:t>
            </a:r>
          </a:p>
          <a:p>
            <a:pPr lvl="1"/>
            <a:endParaRPr lang="en-US" dirty="0"/>
          </a:p>
        </p:txBody>
      </p:sp>
      <p:pic>
        <p:nvPicPr>
          <p:cNvPr id="4" name="Picture 3">
            <a:extLst>
              <a:ext uri="{FF2B5EF4-FFF2-40B4-BE49-F238E27FC236}">
                <a16:creationId xmlns:a16="http://schemas.microsoft.com/office/drawing/2014/main" id="{5E39473B-BF4D-4686-A501-0677C4263572}"/>
              </a:ext>
            </a:extLst>
          </p:cNvPr>
          <p:cNvPicPr>
            <a:picLocks noChangeAspect="1"/>
          </p:cNvPicPr>
          <p:nvPr/>
        </p:nvPicPr>
        <p:blipFill>
          <a:blip r:embed="rId3"/>
          <a:stretch>
            <a:fillRect/>
          </a:stretch>
        </p:blipFill>
        <p:spPr>
          <a:xfrm>
            <a:off x="1733550" y="2743200"/>
            <a:ext cx="5676900" cy="3784600"/>
          </a:xfrm>
          <a:prstGeom prst="rect">
            <a:avLst/>
          </a:prstGeom>
        </p:spPr>
      </p:pic>
      <p:cxnSp>
        <p:nvCxnSpPr>
          <p:cNvPr id="6" name="Straight Arrow Connector 5">
            <a:extLst>
              <a:ext uri="{FF2B5EF4-FFF2-40B4-BE49-F238E27FC236}">
                <a16:creationId xmlns:a16="http://schemas.microsoft.com/office/drawing/2014/main" id="{C8FF95BD-499C-44C1-A346-08E62673DB24}"/>
              </a:ext>
            </a:extLst>
          </p:cNvPr>
          <p:cNvCxnSpPr/>
          <p:nvPr/>
        </p:nvCxnSpPr>
        <p:spPr>
          <a:xfrm flipH="1">
            <a:off x="4495800" y="2133600"/>
            <a:ext cx="1143000" cy="1729581"/>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9645923E-FD00-4EAE-8E21-E31417332F2B}"/>
              </a:ext>
            </a:extLst>
          </p:cNvPr>
          <p:cNvSpPr txBox="1"/>
          <p:nvPr/>
        </p:nvSpPr>
        <p:spPr>
          <a:xfrm>
            <a:off x="4648200" y="1380907"/>
            <a:ext cx="2609850" cy="646331"/>
          </a:xfrm>
          <a:prstGeom prst="rect">
            <a:avLst/>
          </a:prstGeom>
          <a:noFill/>
        </p:spPr>
        <p:txBody>
          <a:bodyPr wrap="square" rtlCol="0">
            <a:spAutoFit/>
          </a:bodyPr>
          <a:lstStyle/>
          <a:p>
            <a:r>
              <a:rPr lang="en-US" dirty="0">
                <a:solidFill>
                  <a:srgbClr val="FFC000"/>
                </a:solidFill>
              </a:rPr>
              <a:t>Script Window </a:t>
            </a:r>
            <a:r>
              <a:rPr lang="en-US" dirty="0"/>
              <a:t>– Write entire programs here</a:t>
            </a:r>
          </a:p>
        </p:txBody>
      </p:sp>
      <p:sp>
        <p:nvSpPr>
          <p:cNvPr id="8" name="Rectangle 7">
            <a:extLst>
              <a:ext uri="{FF2B5EF4-FFF2-40B4-BE49-F238E27FC236}">
                <a16:creationId xmlns:a16="http://schemas.microsoft.com/office/drawing/2014/main" id="{7B7E2BEC-3CB8-4CAA-9352-20A2CBB8581E}"/>
              </a:ext>
            </a:extLst>
          </p:cNvPr>
          <p:cNvSpPr/>
          <p:nvPr/>
        </p:nvSpPr>
        <p:spPr>
          <a:xfrm>
            <a:off x="1676400" y="3124199"/>
            <a:ext cx="3505200" cy="3108325"/>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13358802"/>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Window Text</a:t>
            </a:r>
          </a:p>
          <a:p>
            <a:pPr lvl="2"/>
            <a:r>
              <a:rPr lang="en-US" dirty="0"/>
              <a:t>Two types:</a:t>
            </a:r>
          </a:p>
          <a:p>
            <a:pPr lvl="3"/>
            <a:r>
              <a:rPr lang="en-US" dirty="0" err="1"/>
              <a:t>QLabel</a:t>
            </a:r>
            <a:endParaRPr lang="en-US" dirty="0"/>
          </a:p>
          <a:p>
            <a:pPr lvl="3"/>
            <a:r>
              <a:rPr lang="en-US" dirty="0"/>
              <a:t>Textbox</a:t>
            </a:r>
          </a:p>
          <a:p>
            <a:pPr lvl="2"/>
            <a:endParaRPr lang="en-US" dirty="0"/>
          </a:p>
          <a:p>
            <a:pPr lvl="3"/>
            <a:endParaRPr lang="en-US" dirty="0"/>
          </a:p>
        </p:txBody>
      </p:sp>
    </p:spTree>
    <p:extLst>
      <p:ext uri="{BB962C8B-B14F-4D97-AF65-F5344CB8AC3E}">
        <p14:creationId xmlns:p14="http://schemas.microsoft.com/office/powerpoint/2010/main" val="3091886254"/>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Window Text using </a:t>
            </a:r>
            <a:r>
              <a:rPr lang="en-US" dirty="0" err="1"/>
              <a:t>QLabel</a:t>
            </a:r>
            <a:endParaRPr lang="en-US" dirty="0"/>
          </a:p>
          <a:p>
            <a:pPr lvl="2"/>
            <a:r>
              <a:rPr lang="en-US" dirty="0"/>
              <a:t>Can show text via text and </a:t>
            </a:r>
            <a:r>
              <a:rPr lang="en-US" dirty="0" err="1"/>
              <a:t>QLabel</a:t>
            </a:r>
            <a:endParaRPr lang="en-US" dirty="0"/>
          </a:p>
          <a:p>
            <a:pPr lvl="3"/>
            <a:r>
              <a:rPr lang="en-US" dirty="0"/>
              <a:t>Create </a:t>
            </a:r>
            <a:r>
              <a:rPr lang="en-US" dirty="0" err="1"/>
              <a:t>QLabel</a:t>
            </a:r>
            <a:endParaRPr lang="en-US" dirty="0"/>
          </a:p>
          <a:p>
            <a:pPr lvl="3"/>
            <a:r>
              <a:rPr lang="en-US" dirty="0"/>
              <a:t>Set text</a:t>
            </a:r>
          </a:p>
          <a:p>
            <a:pPr lvl="3"/>
            <a:r>
              <a:rPr lang="en-US" dirty="0"/>
              <a:t>Format using </a:t>
            </a:r>
            <a:r>
              <a:rPr lang="en-US" dirty="0" err="1"/>
              <a:t>setStyleSheet</a:t>
            </a:r>
            <a:endParaRPr lang="en-US" dirty="0"/>
          </a:p>
          <a:p>
            <a:pPr lvl="3"/>
            <a:r>
              <a:rPr lang="en-US" dirty="0"/>
              <a:t>See TextWindow.py for example</a:t>
            </a:r>
          </a:p>
          <a:p>
            <a:pPr lvl="2"/>
            <a:endParaRPr lang="en-US" dirty="0"/>
          </a:p>
          <a:p>
            <a:pPr lvl="3"/>
            <a:endParaRPr lang="en-US" dirty="0"/>
          </a:p>
        </p:txBody>
      </p:sp>
    </p:spTree>
    <p:extLst>
      <p:ext uri="{BB962C8B-B14F-4D97-AF65-F5344CB8AC3E}">
        <p14:creationId xmlns:p14="http://schemas.microsoft.com/office/powerpoint/2010/main" val="257602190"/>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Window Text using </a:t>
            </a:r>
            <a:r>
              <a:rPr lang="en-US" dirty="0" err="1"/>
              <a:t>QLabel</a:t>
            </a:r>
            <a:endParaRPr lang="en-US" dirty="0"/>
          </a:p>
          <a:p>
            <a:pPr lvl="2"/>
            <a:r>
              <a:rPr lang="en-US" dirty="0"/>
              <a:t>Necessary Imports</a:t>
            </a:r>
          </a:p>
          <a:p>
            <a:pPr lvl="3"/>
            <a:r>
              <a:rPr lang="en-US" dirty="0"/>
              <a:t>PyQt5.QtWidgets.QLabel</a:t>
            </a:r>
          </a:p>
          <a:p>
            <a:pPr lvl="2"/>
            <a:endParaRPr lang="en-US" dirty="0"/>
          </a:p>
          <a:p>
            <a:pPr lvl="3"/>
            <a:endParaRPr lang="en-US" dirty="0"/>
          </a:p>
        </p:txBody>
      </p:sp>
    </p:spTree>
    <p:extLst>
      <p:ext uri="{BB962C8B-B14F-4D97-AF65-F5344CB8AC3E}">
        <p14:creationId xmlns:p14="http://schemas.microsoft.com/office/powerpoint/2010/main" val="337308797"/>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a:xfrm>
            <a:off x="457200" y="1600200"/>
            <a:ext cx="4114800" cy="4525963"/>
          </a:xfrm>
        </p:spPr>
        <p:txBody>
          <a:bodyPr>
            <a:normAutofit/>
          </a:bodyPr>
          <a:lstStyle/>
          <a:p>
            <a:r>
              <a:rPr lang="en-US" dirty="0"/>
              <a:t>GUI’s</a:t>
            </a:r>
          </a:p>
          <a:p>
            <a:pPr lvl="1"/>
            <a:r>
              <a:rPr lang="en-US" dirty="0"/>
              <a:t>Window Text using </a:t>
            </a:r>
            <a:r>
              <a:rPr lang="en-US" dirty="0" err="1"/>
              <a:t>QLabel</a:t>
            </a:r>
            <a:endParaRPr lang="en-US" dirty="0"/>
          </a:p>
          <a:p>
            <a:pPr lvl="2"/>
            <a:r>
              <a:rPr lang="en-US" dirty="0"/>
              <a:t>Styling</a:t>
            </a:r>
          </a:p>
          <a:p>
            <a:pPr lvl="3"/>
            <a:r>
              <a:rPr lang="en-US" dirty="0"/>
              <a:t>Box Model, like web languages</a:t>
            </a:r>
          </a:p>
          <a:p>
            <a:pPr lvl="2"/>
            <a:endParaRPr lang="en-US" dirty="0"/>
          </a:p>
          <a:p>
            <a:pPr lvl="3"/>
            <a:endParaRPr lang="en-US" dirty="0"/>
          </a:p>
        </p:txBody>
      </p:sp>
      <p:pic>
        <p:nvPicPr>
          <p:cNvPr id="1026" name="Picture 2" descr="H:\Intro to Practical Programming 1\Pictures\stylesheet-boxmodel.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0600" y="2667000"/>
            <a:ext cx="3810000" cy="3371850"/>
          </a:xfrm>
          <a:prstGeom prst="rect">
            <a:avLst/>
          </a:prstGeom>
          <a:solidFill>
            <a:srgbClr val="FFFFFF"/>
          </a:solidFill>
        </p:spPr>
      </p:pic>
    </p:spTree>
    <p:extLst>
      <p:ext uri="{BB962C8B-B14F-4D97-AF65-F5344CB8AC3E}">
        <p14:creationId xmlns:p14="http://schemas.microsoft.com/office/powerpoint/2010/main" val="3169819125"/>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Window Text using </a:t>
            </a:r>
            <a:r>
              <a:rPr lang="en-US" dirty="0" err="1"/>
              <a:t>QLabel</a:t>
            </a:r>
            <a:endParaRPr lang="en-US" dirty="0"/>
          </a:p>
          <a:p>
            <a:pPr lvl="2"/>
            <a:r>
              <a:rPr lang="en-US" dirty="0"/>
              <a:t>Styling</a:t>
            </a:r>
          </a:p>
          <a:p>
            <a:pPr lvl="3"/>
            <a:r>
              <a:rPr lang="en-US" dirty="0"/>
              <a:t>&lt;</a:t>
            </a:r>
            <a:r>
              <a:rPr lang="en-US" dirty="0" err="1"/>
              <a:t>QLabel_Var</a:t>
            </a:r>
            <a:r>
              <a:rPr lang="en-US" dirty="0"/>
              <a:t>&gt;.move(left, top)</a:t>
            </a:r>
          </a:p>
          <a:p>
            <a:pPr lvl="4"/>
            <a:r>
              <a:rPr lang="en-US" dirty="0"/>
              <a:t>Move the location of the text to the (left, top) position</a:t>
            </a:r>
          </a:p>
          <a:p>
            <a:pPr lvl="5"/>
            <a:r>
              <a:rPr lang="en-US" dirty="0"/>
              <a:t>The left coordinate is measured from the left side, to the right</a:t>
            </a:r>
          </a:p>
          <a:p>
            <a:pPr lvl="5"/>
            <a:r>
              <a:rPr lang="en-US" dirty="0"/>
              <a:t>The top coordinate is measured from the top towards the bottom</a:t>
            </a:r>
          </a:p>
          <a:p>
            <a:pPr lvl="3"/>
            <a:r>
              <a:rPr lang="en-US" dirty="0"/>
              <a:t>&lt;</a:t>
            </a:r>
            <a:r>
              <a:rPr lang="en-US" dirty="0" err="1"/>
              <a:t>QLabel_Var</a:t>
            </a:r>
            <a:r>
              <a:rPr lang="en-US" dirty="0"/>
              <a:t>&gt;.</a:t>
            </a:r>
            <a:r>
              <a:rPr lang="en-US" dirty="0" err="1"/>
              <a:t>setStyleSheet</a:t>
            </a:r>
            <a:r>
              <a:rPr lang="en-US" dirty="0"/>
              <a:t>(&lt;</a:t>
            </a:r>
            <a:r>
              <a:rPr lang="en-US" dirty="0" err="1"/>
              <a:t>style_string</a:t>
            </a:r>
            <a:r>
              <a:rPr lang="en-US" dirty="0"/>
              <a:t>&gt;)</a:t>
            </a:r>
          </a:p>
          <a:p>
            <a:pPr lvl="4"/>
            <a:r>
              <a:rPr lang="en-US" dirty="0"/>
              <a:t>Sets the style in a CSS-like layout</a:t>
            </a:r>
          </a:p>
          <a:p>
            <a:pPr lvl="3"/>
            <a:endParaRPr lang="en-US" dirty="0"/>
          </a:p>
          <a:p>
            <a:pPr lvl="2"/>
            <a:endParaRPr lang="en-US" dirty="0"/>
          </a:p>
          <a:p>
            <a:pPr lvl="3"/>
            <a:endParaRPr lang="en-US" dirty="0"/>
          </a:p>
        </p:txBody>
      </p:sp>
    </p:spTree>
    <p:extLst>
      <p:ext uri="{BB962C8B-B14F-4D97-AF65-F5344CB8AC3E}">
        <p14:creationId xmlns:p14="http://schemas.microsoft.com/office/powerpoint/2010/main" val="1601168206"/>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Window Text using </a:t>
            </a:r>
            <a:r>
              <a:rPr lang="en-US" dirty="0" err="1"/>
              <a:t>QLabel</a:t>
            </a:r>
            <a:endParaRPr lang="en-US" dirty="0"/>
          </a:p>
          <a:p>
            <a:pPr lvl="2"/>
            <a:r>
              <a:rPr lang="en-US" dirty="0"/>
              <a:t>Example code TextWindowQLabel.py</a:t>
            </a:r>
          </a:p>
          <a:p>
            <a:pPr lvl="3"/>
            <a:endParaRPr lang="en-US" dirty="0"/>
          </a:p>
          <a:p>
            <a:pPr lvl="2"/>
            <a:endParaRPr lang="en-US" dirty="0"/>
          </a:p>
          <a:p>
            <a:pPr lvl="3"/>
            <a:endParaRPr lang="en-US" dirty="0"/>
          </a:p>
        </p:txBody>
      </p:sp>
    </p:spTree>
    <p:extLst>
      <p:ext uri="{BB962C8B-B14F-4D97-AF65-F5344CB8AC3E}">
        <p14:creationId xmlns:p14="http://schemas.microsoft.com/office/powerpoint/2010/main" val="2130895560"/>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Window Text using Textboxes</a:t>
            </a:r>
          </a:p>
          <a:p>
            <a:pPr lvl="2"/>
            <a:r>
              <a:rPr lang="en-US" dirty="0" err="1"/>
              <a:t>QLineEdit</a:t>
            </a:r>
            <a:r>
              <a:rPr lang="en-US" dirty="0"/>
              <a:t> in </a:t>
            </a:r>
            <a:r>
              <a:rPr lang="en-US" dirty="0" err="1"/>
              <a:t>PyQt</a:t>
            </a:r>
            <a:endParaRPr lang="en-US" dirty="0"/>
          </a:p>
          <a:p>
            <a:pPr lvl="2"/>
            <a:r>
              <a:rPr lang="en-US" dirty="0"/>
              <a:t>Create </a:t>
            </a:r>
            <a:r>
              <a:rPr lang="en-US" dirty="0" err="1"/>
              <a:t>QLineEdit</a:t>
            </a:r>
            <a:r>
              <a:rPr lang="en-US" dirty="0"/>
              <a:t> object</a:t>
            </a:r>
          </a:p>
          <a:p>
            <a:pPr lvl="2"/>
            <a:r>
              <a:rPr lang="en-US" dirty="0"/>
              <a:t>Set the text using the “</a:t>
            </a:r>
            <a:r>
              <a:rPr lang="en-US" dirty="0" err="1"/>
              <a:t>setText</a:t>
            </a:r>
            <a:r>
              <a:rPr lang="en-US" dirty="0"/>
              <a:t>()” method</a:t>
            </a:r>
          </a:p>
          <a:p>
            <a:pPr lvl="2"/>
            <a:r>
              <a:rPr lang="en-US" dirty="0"/>
              <a:t>Show the </a:t>
            </a:r>
            <a:r>
              <a:rPr lang="en-US" dirty="0" err="1"/>
              <a:t>QLineEdit</a:t>
            </a:r>
            <a:r>
              <a:rPr lang="en-US" dirty="0"/>
              <a:t> object</a:t>
            </a:r>
          </a:p>
          <a:p>
            <a:pPr lvl="3"/>
            <a:endParaRPr lang="en-US" dirty="0"/>
          </a:p>
          <a:p>
            <a:pPr lvl="2"/>
            <a:endParaRPr lang="en-US" dirty="0"/>
          </a:p>
          <a:p>
            <a:pPr lvl="3"/>
            <a:endParaRPr lang="en-US" dirty="0"/>
          </a:p>
        </p:txBody>
      </p:sp>
    </p:spTree>
    <p:extLst>
      <p:ext uri="{BB962C8B-B14F-4D97-AF65-F5344CB8AC3E}">
        <p14:creationId xmlns:p14="http://schemas.microsoft.com/office/powerpoint/2010/main" val="790365443"/>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Window Text using Textboxes</a:t>
            </a:r>
          </a:p>
          <a:p>
            <a:pPr lvl="2"/>
            <a:r>
              <a:rPr lang="en-US" dirty="0"/>
              <a:t>Necessary Imports:</a:t>
            </a:r>
          </a:p>
          <a:p>
            <a:pPr lvl="3"/>
            <a:r>
              <a:rPr lang="en-US" dirty="0"/>
              <a:t>PyQt5.QWidgets.QLineEdit</a:t>
            </a:r>
          </a:p>
          <a:p>
            <a:pPr lvl="3"/>
            <a:endParaRPr lang="en-US" dirty="0"/>
          </a:p>
          <a:p>
            <a:pPr lvl="3"/>
            <a:endParaRPr lang="en-US" dirty="0"/>
          </a:p>
          <a:p>
            <a:pPr lvl="2"/>
            <a:endParaRPr lang="en-US" dirty="0"/>
          </a:p>
          <a:p>
            <a:pPr lvl="3"/>
            <a:endParaRPr lang="en-US" dirty="0"/>
          </a:p>
        </p:txBody>
      </p:sp>
    </p:spTree>
    <p:extLst>
      <p:ext uri="{BB962C8B-B14F-4D97-AF65-F5344CB8AC3E}">
        <p14:creationId xmlns:p14="http://schemas.microsoft.com/office/powerpoint/2010/main" val="2846171660"/>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Window Text using Textboxes</a:t>
            </a:r>
          </a:p>
          <a:p>
            <a:pPr lvl="3"/>
            <a:r>
              <a:rPr lang="en-US" dirty="0"/>
              <a:t>Example code TextWindowQLineEdit.py</a:t>
            </a:r>
          </a:p>
          <a:p>
            <a:pPr lvl="2"/>
            <a:endParaRPr lang="en-US" dirty="0"/>
          </a:p>
          <a:p>
            <a:pPr lvl="3"/>
            <a:endParaRPr lang="en-US" dirty="0"/>
          </a:p>
        </p:txBody>
      </p:sp>
    </p:spTree>
    <p:extLst>
      <p:ext uri="{BB962C8B-B14F-4D97-AF65-F5344CB8AC3E}">
        <p14:creationId xmlns:p14="http://schemas.microsoft.com/office/powerpoint/2010/main" val="1619845979"/>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Quick note on documentation</a:t>
            </a:r>
          </a:p>
          <a:p>
            <a:pPr lvl="2"/>
            <a:r>
              <a:rPr lang="en-US" dirty="0"/>
              <a:t>Don’t forget to check parent docs for all functions</a:t>
            </a:r>
          </a:p>
          <a:p>
            <a:pPr lvl="2"/>
            <a:r>
              <a:rPr lang="en-US" dirty="0"/>
              <a:t>Example: </a:t>
            </a:r>
            <a:r>
              <a:rPr lang="en-US" dirty="0" err="1"/>
              <a:t>QLineEdit.move</a:t>
            </a:r>
            <a:endParaRPr lang="en-US" dirty="0"/>
          </a:p>
          <a:p>
            <a:pPr lvl="3"/>
            <a:r>
              <a:rPr lang="en-US" dirty="0"/>
              <a:t>Function does not exist on </a:t>
            </a:r>
            <a:r>
              <a:rPr lang="en-US" dirty="0" err="1"/>
              <a:t>QLineEdit</a:t>
            </a:r>
            <a:r>
              <a:rPr lang="en-US" dirty="0"/>
              <a:t> page</a:t>
            </a:r>
          </a:p>
          <a:p>
            <a:pPr lvl="4"/>
            <a:r>
              <a:rPr lang="en-US" dirty="0">
                <a:hlinkClick r:id="rId3"/>
              </a:rPr>
              <a:t>http://doc.qt.io/qt-5/qlineedit.html</a:t>
            </a:r>
            <a:r>
              <a:rPr lang="en-US" dirty="0"/>
              <a:t> </a:t>
            </a:r>
          </a:p>
          <a:p>
            <a:pPr lvl="3"/>
            <a:r>
              <a:rPr lang="en-US" dirty="0"/>
              <a:t>Exists on </a:t>
            </a:r>
            <a:r>
              <a:rPr lang="en-US" dirty="0" err="1"/>
              <a:t>QWidget</a:t>
            </a:r>
            <a:r>
              <a:rPr lang="en-US" dirty="0"/>
              <a:t> page, the parent of </a:t>
            </a:r>
            <a:r>
              <a:rPr lang="en-US" dirty="0" err="1"/>
              <a:t>QLineEdit</a:t>
            </a:r>
            <a:endParaRPr lang="en-US" dirty="0"/>
          </a:p>
          <a:p>
            <a:pPr lvl="4"/>
            <a:r>
              <a:rPr lang="en-US" dirty="0">
                <a:hlinkClick r:id="rId4"/>
              </a:rPr>
              <a:t>http://doc.qt.io/qt-5/qwidget.html#move-1</a:t>
            </a:r>
            <a:endParaRPr lang="en-US" dirty="0"/>
          </a:p>
          <a:p>
            <a:pPr lvl="2"/>
            <a:r>
              <a:rPr lang="en-US" dirty="0"/>
              <a:t>TLDR: Check chain of inheritance for missing members</a:t>
            </a:r>
          </a:p>
          <a:p>
            <a:pPr lvl="3"/>
            <a:endParaRPr lang="en-US" dirty="0"/>
          </a:p>
          <a:p>
            <a:pPr lvl="2"/>
            <a:endParaRPr lang="en-US" dirty="0"/>
          </a:p>
          <a:p>
            <a:pPr lvl="3"/>
            <a:endParaRPr lang="en-US" dirty="0"/>
          </a:p>
        </p:txBody>
      </p:sp>
    </p:spTree>
    <p:extLst>
      <p:ext uri="{BB962C8B-B14F-4D97-AF65-F5344CB8AC3E}">
        <p14:creationId xmlns:p14="http://schemas.microsoft.com/office/powerpoint/2010/main" val="41624448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Environments</a:t>
            </a:r>
          </a:p>
          <a:p>
            <a:pPr lvl="1"/>
            <a:endParaRPr lang="en-US" dirty="0"/>
          </a:p>
        </p:txBody>
      </p:sp>
      <p:pic>
        <p:nvPicPr>
          <p:cNvPr id="5" name="Picture 4">
            <a:extLst>
              <a:ext uri="{FF2B5EF4-FFF2-40B4-BE49-F238E27FC236}">
                <a16:creationId xmlns:a16="http://schemas.microsoft.com/office/drawing/2014/main" id="{8F17581A-EB2E-4785-8D83-34FFBC4F21BC}"/>
              </a:ext>
            </a:extLst>
          </p:cNvPr>
          <p:cNvPicPr>
            <a:picLocks noChangeAspect="1"/>
          </p:cNvPicPr>
          <p:nvPr/>
        </p:nvPicPr>
        <p:blipFill>
          <a:blip r:embed="rId3"/>
          <a:stretch>
            <a:fillRect/>
          </a:stretch>
        </p:blipFill>
        <p:spPr>
          <a:xfrm>
            <a:off x="1235869" y="2209800"/>
            <a:ext cx="6672262" cy="4501852"/>
          </a:xfrm>
          <a:prstGeom prst="rect">
            <a:avLst/>
          </a:prstGeom>
        </p:spPr>
      </p:pic>
      <p:sp>
        <p:nvSpPr>
          <p:cNvPr id="6" name="Rectangle 5">
            <a:extLst>
              <a:ext uri="{FF2B5EF4-FFF2-40B4-BE49-F238E27FC236}">
                <a16:creationId xmlns:a16="http://schemas.microsoft.com/office/drawing/2014/main" id="{E729788E-37F5-468C-A6CF-9DA72D49E6FA}"/>
              </a:ext>
            </a:extLst>
          </p:cNvPr>
          <p:cNvSpPr/>
          <p:nvPr/>
        </p:nvSpPr>
        <p:spPr>
          <a:xfrm>
            <a:off x="2743200" y="2819401"/>
            <a:ext cx="304800" cy="381000"/>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7A4A1733-2C0A-4356-A264-F1EA61B75740}"/>
              </a:ext>
            </a:extLst>
          </p:cNvPr>
          <p:cNvCxnSpPr>
            <a:cxnSpLocks/>
            <a:stCxn id="8" idx="1"/>
          </p:cNvCxnSpPr>
          <p:nvPr/>
        </p:nvCxnSpPr>
        <p:spPr>
          <a:xfrm flipH="1">
            <a:off x="3048000" y="1671935"/>
            <a:ext cx="2057400" cy="1147466"/>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D127FB19-CB3A-4B7B-9B19-665F4FCFAEC8}"/>
              </a:ext>
            </a:extLst>
          </p:cNvPr>
          <p:cNvSpPr txBox="1"/>
          <p:nvPr/>
        </p:nvSpPr>
        <p:spPr>
          <a:xfrm>
            <a:off x="5105400" y="1210270"/>
            <a:ext cx="2609850" cy="923330"/>
          </a:xfrm>
          <a:prstGeom prst="rect">
            <a:avLst/>
          </a:prstGeom>
          <a:noFill/>
        </p:spPr>
        <p:txBody>
          <a:bodyPr wrap="square" rtlCol="0">
            <a:spAutoFit/>
          </a:bodyPr>
          <a:lstStyle/>
          <a:p>
            <a:r>
              <a:rPr lang="en-US" dirty="0">
                <a:solidFill>
                  <a:srgbClr val="FFC000"/>
                </a:solidFill>
              </a:rPr>
              <a:t>Run Button - </a:t>
            </a:r>
            <a:r>
              <a:rPr lang="en-US" dirty="0">
                <a:solidFill>
                  <a:schemeClr val="bg1"/>
                </a:solidFill>
              </a:rPr>
              <a:t>Press this button to run completed scripts</a:t>
            </a:r>
          </a:p>
        </p:txBody>
      </p:sp>
    </p:spTree>
    <p:extLst>
      <p:ext uri="{BB962C8B-B14F-4D97-AF65-F5344CB8AC3E}">
        <p14:creationId xmlns:p14="http://schemas.microsoft.com/office/powerpoint/2010/main" val="4267500194"/>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How do I know the chain of inheritance?</a:t>
            </a:r>
          </a:p>
          <a:p>
            <a:pPr lvl="2"/>
            <a:r>
              <a:rPr lang="en-US" dirty="0"/>
              <a:t>Check Docs</a:t>
            </a:r>
          </a:p>
          <a:p>
            <a:pPr lvl="2"/>
            <a:r>
              <a:rPr lang="en-US" dirty="0"/>
              <a:t>Can tell from imports</a:t>
            </a:r>
          </a:p>
          <a:p>
            <a:pPr lvl="3"/>
            <a:r>
              <a:rPr lang="en-US" dirty="0"/>
              <a:t>Example:</a:t>
            </a:r>
          </a:p>
          <a:p>
            <a:pPr lvl="4"/>
            <a:r>
              <a:rPr lang="en-US" dirty="0" err="1"/>
              <a:t>QLabel</a:t>
            </a:r>
            <a:r>
              <a:rPr lang="en-US" dirty="0"/>
              <a:t> and </a:t>
            </a:r>
            <a:r>
              <a:rPr lang="en-US" dirty="0" err="1"/>
              <a:t>QLineEdit</a:t>
            </a:r>
            <a:r>
              <a:rPr lang="en-US" dirty="0"/>
              <a:t> are children </a:t>
            </a:r>
            <a:r>
              <a:rPr lang="en-US"/>
              <a:t>of PyQt5.QWidgets</a:t>
            </a:r>
            <a:endParaRPr lang="en-US" dirty="0"/>
          </a:p>
          <a:p>
            <a:pPr lvl="3"/>
            <a:endParaRPr lang="en-US" dirty="0"/>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4200" y="3585648"/>
            <a:ext cx="5610225" cy="276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48422059"/>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Window Images</a:t>
            </a:r>
          </a:p>
          <a:p>
            <a:pPr lvl="2"/>
            <a:r>
              <a:rPr lang="en-US" dirty="0"/>
              <a:t>Can show images via pixel maps</a:t>
            </a:r>
          </a:p>
          <a:p>
            <a:pPr lvl="3"/>
            <a:r>
              <a:rPr lang="en-US" dirty="0"/>
              <a:t>Create </a:t>
            </a:r>
            <a:r>
              <a:rPr lang="en-US" dirty="0" err="1"/>
              <a:t>QLabel</a:t>
            </a:r>
            <a:endParaRPr lang="en-US" dirty="0"/>
          </a:p>
          <a:p>
            <a:pPr lvl="3"/>
            <a:r>
              <a:rPr lang="en-US" dirty="0"/>
              <a:t>Create </a:t>
            </a:r>
            <a:r>
              <a:rPr lang="en-US" dirty="0" err="1"/>
              <a:t>QPixmap</a:t>
            </a:r>
            <a:r>
              <a:rPr lang="en-US" dirty="0"/>
              <a:t> of image</a:t>
            </a:r>
          </a:p>
          <a:p>
            <a:pPr lvl="3"/>
            <a:r>
              <a:rPr lang="en-US" dirty="0"/>
              <a:t>Set the </a:t>
            </a:r>
            <a:r>
              <a:rPr lang="en-US" dirty="0" err="1"/>
              <a:t>Pixmap</a:t>
            </a:r>
            <a:r>
              <a:rPr lang="en-US" dirty="0"/>
              <a:t> property of the </a:t>
            </a:r>
            <a:r>
              <a:rPr lang="en-US" dirty="0" err="1"/>
              <a:t>QLabel</a:t>
            </a:r>
            <a:endParaRPr lang="en-US" dirty="0"/>
          </a:p>
          <a:p>
            <a:pPr lvl="3"/>
            <a:r>
              <a:rPr lang="en-US" dirty="0"/>
              <a:t>See ImageWindow.py for example</a:t>
            </a:r>
          </a:p>
          <a:p>
            <a:pPr lvl="2"/>
            <a:endParaRPr lang="en-US" dirty="0"/>
          </a:p>
          <a:p>
            <a:pPr lvl="3"/>
            <a:endParaRPr lang="en-US" dirty="0"/>
          </a:p>
        </p:txBody>
      </p:sp>
    </p:spTree>
    <p:extLst>
      <p:ext uri="{BB962C8B-B14F-4D97-AF65-F5344CB8AC3E}">
        <p14:creationId xmlns:p14="http://schemas.microsoft.com/office/powerpoint/2010/main" val="2164610044"/>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Window Images</a:t>
            </a:r>
          </a:p>
          <a:p>
            <a:pPr lvl="2"/>
            <a:r>
              <a:rPr lang="en-US" dirty="0"/>
              <a:t>Necessary Imports:</a:t>
            </a:r>
          </a:p>
          <a:p>
            <a:pPr lvl="3"/>
            <a:r>
              <a:rPr lang="en-US" dirty="0"/>
              <a:t>PyQt5.QtWidgets.QLabel</a:t>
            </a:r>
          </a:p>
          <a:p>
            <a:pPr lvl="3"/>
            <a:r>
              <a:rPr lang="en-US" dirty="0"/>
              <a:t>PyQt5.QtGui.QIcon</a:t>
            </a:r>
          </a:p>
          <a:p>
            <a:pPr lvl="3"/>
            <a:r>
              <a:rPr lang="en-US" dirty="0"/>
              <a:t>PyQt5.QtGui.QPixmap</a:t>
            </a:r>
          </a:p>
          <a:p>
            <a:pPr lvl="3"/>
            <a:endParaRPr lang="en-US" dirty="0"/>
          </a:p>
          <a:p>
            <a:pPr lvl="3"/>
            <a:endParaRPr lang="en-US" dirty="0"/>
          </a:p>
          <a:p>
            <a:pPr lvl="3"/>
            <a:endParaRPr lang="en-US" dirty="0"/>
          </a:p>
        </p:txBody>
      </p:sp>
    </p:spTree>
    <p:extLst>
      <p:ext uri="{BB962C8B-B14F-4D97-AF65-F5344CB8AC3E}">
        <p14:creationId xmlns:p14="http://schemas.microsoft.com/office/powerpoint/2010/main" val="487375676"/>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Window Images</a:t>
            </a:r>
          </a:p>
          <a:p>
            <a:pPr lvl="2"/>
            <a:r>
              <a:rPr lang="en-US" dirty="0" err="1"/>
              <a:t>QLabel</a:t>
            </a:r>
            <a:endParaRPr lang="en-US" dirty="0"/>
          </a:p>
          <a:p>
            <a:pPr lvl="3"/>
            <a:r>
              <a:rPr lang="en-US" dirty="0"/>
              <a:t>Class provider for images  or text:</a:t>
            </a:r>
          </a:p>
          <a:p>
            <a:pPr lvl="4"/>
            <a:r>
              <a:rPr lang="en-US" dirty="0"/>
              <a:t>Plain text</a:t>
            </a:r>
          </a:p>
          <a:p>
            <a:pPr lvl="4"/>
            <a:r>
              <a:rPr lang="en-US" dirty="0"/>
              <a:t>Rich text</a:t>
            </a:r>
          </a:p>
          <a:p>
            <a:pPr lvl="4"/>
            <a:r>
              <a:rPr lang="en-US" dirty="0" err="1"/>
              <a:t>Pixmap</a:t>
            </a:r>
            <a:endParaRPr lang="en-US" dirty="0"/>
          </a:p>
          <a:p>
            <a:pPr lvl="4"/>
            <a:r>
              <a:rPr lang="en-US" dirty="0"/>
              <a:t>Movie</a:t>
            </a:r>
          </a:p>
          <a:p>
            <a:pPr lvl="4"/>
            <a:r>
              <a:rPr lang="en-US" dirty="0"/>
              <a:t>Number</a:t>
            </a:r>
          </a:p>
          <a:p>
            <a:pPr lvl="4"/>
            <a:r>
              <a:rPr lang="en-US" dirty="0"/>
              <a:t>Nothing</a:t>
            </a:r>
          </a:p>
          <a:p>
            <a:pPr lvl="3"/>
            <a:r>
              <a:rPr lang="en-US" dirty="0"/>
              <a:t>Cannot be used for direct interaction</a:t>
            </a:r>
          </a:p>
          <a:p>
            <a:pPr lvl="3"/>
            <a:endParaRPr lang="en-US" dirty="0"/>
          </a:p>
        </p:txBody>
      </p:sp>
    </p:spTree>
    <p:extLst>
      <p:ext uri="{BB962C8B-B14F-4D97-AF65-F5344CB8AC3E}">
        <p14:creationId xmlns:p14="http://schemas.microsoft.com/office/powerpoint/2010/main" val="3539500399"/>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Window Images</a:t>
            </a:r>
          </a:p>
          <a:p>
            <a:pPr lvl="2"/>
            <a:r>
              <a:rPr lang="en-US" dirty="0" err="1"/>
              <a:t>QPixmap</a:t>
            </a:r>
            <a:endParaRPr lang="en-US" dirty="0"/>
          </a:p>
          <a:p>
            <a:pPr lvl="3"/>
            <a:r>
              <a:rPr lang="en-US" dirty="0"/>
              <a:t>Used to show images on screen</a:t>
            </a:r>
          </a:p>
          <a:p>
            <a:pPr lvl="3"/>
            <a:r>
              <a:rPr lang="en-US" dirty="0"/>
              <a:t>Other objects used for pixel manipulation and other functionality</a:t>
            </a:r>
          </a:p>
          <a:p>
            <a:pPr lvl="3"/>
            <a:r>
              <a:rPr lang="en-US" dirty="0"/>
              <a:t>See </a:t>
            </a:r>
            <a:r>
              <a:rPr lang="en-US" dirty="0">
                <a:solidFill>
                  <a:schemeClr val="tx2">
                    <a:lumMod val="20000"/>
                    <a:lumOff val="80000"/>
                  </a:schemeClr>
                </a:solidFill>
                <a:hlinkClick r:id="rId3"/>
              </a:rPr>
              <a:t>https://doc.qt.io/qt-5/qpixmap.html</a:t>
            </a:r>
            <a:r>
              <a:rPr lang="en-US" dirty="0">
                <a:solidFill>
                  <a:schemeClr val="tx2">
                    <a:lumMod val="20000"/>
                    <a:lumOff val="80000"/>
                  </a:schemeClr>
                </a:solidFill>
              </a:rPr>
              <a:t> </a:t>
            </a:r>
            <a:r>
              <a:rPr lang="en-US" dirty="0"/>
              <a:t>for more</a:t>
            </a:r>
          </a:p>
          <a:p>
            <a:pPr lvl="2"/>
            <a:endParaRPr lang="en-US" dirty="0"/>
          </a:p>
          <a:p>
            <a:pPr lvl="3"/>
            <a:endParaRPr lang="en-US" dirty="0"/>
          </a:p>
        </p:txBody>
      </p:sp>
    </p:spTree>
    <p:extLst>
      <p:ext uri="{BB962C8B-B14F-4D97-AF65-F5344CB8AC3E}">
        <p14:creationId xmlns:p14="http://schemas.microsoft.com/office/powerpoint/2010/main" val="2711093761"/>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Button</a:t>
            </a:r>
          </a:p>
          <a:p>
            <a:pPr lvl="2"/>
            <a:r>
              <a:rPr lang="en-US" dirty="0"/>
              <a:t>Necessary Imports</a:t>
            </a:r>
          </a:p>
          <a:p>
            <a:pPr lvl="3"/>
            <a:r>
              <a:rPr lang="en-US" dirty="0"/>
              <a:t>PyQt5.QtWidgets.QPushButton</a:t>
            </a:r>
          </a:p>
          <a:p>
            <a:pPr lvl="3"/>
            <a:r>
              <a:rPr lang="en-US" dirty="0"/>
              <a:t>PyQt5.QtWidgets.QVBoxLayout</a:t>
            </a:r>
          </a:p>
          <a:p>
            <a:pPr lvl="2"/>
            <a:endParaRPr lang="en-US" dirty="0"/>
          </a:p>
        </p:txBody>
      </p:sp>
    </p:spTree>
    <p:extLst>
      <p:ext uri="{BB962C8B-B14F-4D97-AF65-F5344CB8AC3E}">
        <p14:creationId xmlns:p14="http://schemas.microsoft.com/office/powerpoint/2010/main" val="2556250051"/>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Button</a:t>
            </a:r>
          </a:p>
          <a:p>
            <a:pPr lvl="2"/>
            <a:r>
              <a:rPr lang="en-US" dirty="0"/>
              <a:t>Create the button</a:t>
            </a:r>
          </a:p>
          <a:p>
            <a:pPr lvl="3"/>
            <a:r>
              <a:rPr lang="en-US" dirty="0" err="1"/>
              <a:t>self.button</a:t>
            </a:r>
            <a:r>
              <a:rPr lang="en-US" dirty="0"/>
              <a:t> = </a:t>
            </a:r>
            <a:r>
              <a:rPr lang="en-US" dirty="0" err="1"/>
              <a:t>QPushButton</a:t>
            </a:r>
            <a:r>
              <a:rPr lang="en-US" dirty="0"/>
              <a:t>(&lt;</a:t>
            </a:r>
            <a:r>
              <a:rPr lang="en-US" dirty="0" err="1"/>
              <a:t>button_text</a:t>
            </a:r>
            <a:r>
              <a:rPr lang="en-US" dirty="0"/>
              <a:t>&gt;, self)</a:t>
            </a:r>
          </a:p>
          <a:p>
            <a:pPr lvl="2"/>
            <a:r>
              <a:rPr lang="en-US" dirty="0"/>
              <a:t>Create optional items</a:t>
            </a:r>
          </a:p>
          <a:p>
            <a:pPr lvl="3"/>
            <a:r>
              <a:rPr lang="en-US" dirty="0"/>
              <a:t>Tool tip: </a:t>
            </a:r>
            <a:r>
              <a:rPr lang="en-US" dirty="0" err="1"/>
              <a:t>self.button.setToolTip</a:t>
            </a:r>
            <a:r>
              <a:rPr lang="en-US" dirty="0"/>
              <a:t>(&lt;</a:t>
            </a:r>
            <a:r>
              <a:rPr lang="en-US" dirty="0" err="1"/>
              <a:t>tool_tip_text</a:t>
            </a:r>
            <a:r>
              <a:rPr lang="en-US" dirty="0"/>
              <a:t>&gt;)</a:t>
            </a:r>
          </a:p>
          <a:p>
            <a:pPr lvl="2"/>
            <a:r>
              <a:rPr lang="en-US" dirty="0"/>
              <a:t>Create event handler for button click</a:t>
            </a:r>
          </a:p>
          <a:p>
            <a:pPr lvl="3"/>
            <a:r>
              <a:rPr lang="en-US" dirty="0"/>
              <a:t>Can be any method</a:t>
            </a:r>
          </a:p>
          <a:p>
            <a:pPr lvl="2"/>
            <a:r>
              <a:rPr lang="en-US" dirty="0"/>
              <a:t>Link event handler (a.k.a. slot) to the connect signal</a:t>
            </a:r>
          </a:p>
          <a:p>
            <a:pPr lvl="3"/>
            <a:r>
              <a:rPr lang="en-US" dirty="0" err="1"/>
              <a:t>self.button.clicked.connect</a:t>
            </a:r>
            <a:r>
              <a:rPr lang="en-US" dirty="0"/>
              <a:t>(self.&lt;</a:t>
            </a:r>
            <a:r>
              <a:rPr lang="en-US" dirty="0" err="1"/>
              <a:t>method_name</a:t>
            </a:r>
            <a:r>
              <a:rPr lang="en-US" dirty="0"/>
              <a:t>&gt;)</a:t>
            </a:r>
          </a:p>
          <a:p>
            <a:pPr lvl="2"/>
            <a:endParaRPr lang="en-US" dirty="0"/>
          </a:p>
        </p:txBody>
      </p:sp>
    </p:spTree>
    <p:extLst>
      <p:ext uri="{BB962C8B-B14F-4D97-AF65-F5344CB8AC3E}">
        <p14:creationId xmlns:p14="http://schemas.microsoft.com/office/powerpoint/2010/main" val="3078674685"/>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Button</a:t>
            </a:r>
          </a:p>
          <a:p>
            <a:pPr lvl="2"/>
            <a:r>
              <a:rPr lang="en-US" dirty="0"/>
              <a:t>Fix layout automatically with </a:t>
            </a:r>
            <a:r>
              <a:rPr lang="en-US" dirty="0" err="1"/>
              <a:t>QBoxLayout</a:t>
            </a:r>
            <a:endParaRPr lang="en-US" dirty="0"/>
          </a:p>
          <a:p>
            <a:pPr lvl="3"/>
            <a:r>
              <a:rPr lang="en-US" dirty="0"/>
              <a:t>Default position is top left</a:t>
            </a:r>
          </a:p>
          <a:p>
            <a:pPr lvl="3"/>
            <a:r>
              <a:rPr lang="en-US" dirty="0" err="1"/>
              <a:t>QVLayout</a:t>
            </a:r>
            <a:r>
              <a:rPr lang="en-US" dirty="0"/>
              <a:t> will auto-align button object(s) vertically</a:t>
            </a:r>
          </a:p>
          <a:p>
            <a:pPr lvl="4"/>
            <a:r>
              <a:rPr lang="en-US" dirty="0"/>
              <a:t>layout = </a:t>
            </a:r>
            <a:r>
              <a:rPr lang="en-US" dirty="0" err="1"/>
              <a:t>QVBoxLayout</a:t>
            </a:r>
            <a:r>
              <a:rPr lang="en-US" dirty="0"/>
              <a:t>(self)</a:t>
            </a:r>
          </a:p>
          <a:p>
            <a:pPr lvl="4"/>
            <a:r>
              <a:rPr lang="en-US" dirty="0" err="1"/>
              <a:t>layout.addWidget</a:t>
            </a:r>
            <a:r>
              <a:rPr lang="en-US" dirty="0"/>
              <a:t>(self.&lt;</a:t>
            </a:r>
            <a:r>
              <a:rPr lang="en-US" dirty="0" err="1"/>
              <a:t>button_ojbect</a:t>
            </a:r>
            <a:r>
              <a:rPr lang="en-US" dirty="0"/>
              <a:t>&gt;)</a:t>
            </a:r>
          </a:p>
          <a:p>
            <a:pPr lvl="2"/>
            <a:endParaRPr lang="en-US" dirty="0"/>
          </a:p>
        </p:txBody>
      </p:sp>
    </p:spTree>
    <p:extLst>
      <p:ext uri="{BB962C8B-B14F-4D97-AF65-F5344CB8AC3E}">
        <p14:creationId xmlns:p14="http://schemas.microsoft.com/office/powerpoint/2010/main" val="3270880867"/>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fontScale="77500" lnSpcReduction="20000"/>
          </a:bodyPr>
          <a:lstStyle/>
          <a:p>
            <a:r>
              <a:rPr lang="en-US" dirty="0"/>
              <a:t>GUI’s</a:t>
            </a:r>
          </a:p>
          <a:p>
            <a:pPr lvl="1"/>
            <a:r>
              <a:rPr lang="en-US" dirty="0"/>
              <a:t>Signals and Slots</a:t>
            </a:r>
          </a:p>
          <a:p>
            <a:pPr lvl="2"/>
            <a:r>
              <a:rPr lang="en-US" dirty="0"/>
              <a:t>Signal calls a method (acts as event caller)</a:t>
            </a:r>
          </a:p>
          <a:p>
            <a:pPr lvl="3"/>
            <a:r>
              <a:rPr lang="en-US" dirty="0"/>
              <a:t>Use like an object: sig = </a:t>
            </a:r>
            <a:r>
              <a:rPr lang="en-US" dirty="0" err="1"/>
              <a:t>pyqtSignal</a:t>
            </a:r>
            <a:r>
              <a:rPr lang="en-US" dirty="0"/>
              <a:t>()</a:t>
            </a:r>
          </a:p>
          <a:p>
            <a:pPr lvl="3"/>
            <a:r>
              <a:rPr lang="en-US" dirty="0"/>
              <a:t>Wire to an action and emit:</a:t>
            </a:r>
          </a:p>
          <a:p>
            <a:pPr lvl="4"/>
            <a:r>
              <a:rPr lang="en-US" dirty="0" err="1"/>
              <a:t>self.sig.connect</a:t>
            </a:r>
            <a:r>
              <a:rPr lang="en-US" dirty="0"/>
              <a:t>(self.&lt;method&gt;)</a:t>
            </a:r>
          </a:p>
          <a:p>
            <a:pPr lvl="4"/>
            <a:r>
              <a:rPr lang="en-US" dirty="0" err="1"/>
              <a:t>Self.sig.emit</a:t>
            </a:r>
            <a:r>
              <a:rPr lang="en-US"/>
              <a:t>()</a:t>
            </a:r>
            <a:endParaRPr lang="en-US" dirty="0"/>
          </a:p>
          <a:p>
            <a:pPr lvl="2"/>
            <a:r>
              <a:rPr lang="en-US" dirty="0"/>
              <a:t>Slot handles the signal (acts as event action)</a:t>
            </a:r>
          </a:p>
          <a:p>
            <a:pPr lvl="3"/>
            <a:r>
              <a:rPr lang="en-US" dirty="0"/>
              <a:t>Define slot method with @</a:t>
            </a:r>
            <a:r>
              <a:rPr lang="en-US" dirty="0" err="1"/>
              <a:t>pyqtSlot</a:t>
            </a:r>
            <a:r>
              <a:rPr lang="en-US" dirty="0"/>
              <a:t>() decorator</a:t>
            </a:r>
          </a:p>
          <a:p>
            <a:pPr lvl="4"/>
            <a:r>
              <a:rPr lang="en-US" dirty="0"/>
              <a:t>@</a:t>
            </a:r>
            <a:r>
              <a:rPr lang="en-US" dirty="0" err="1"/>
              <a:t>pyqtSlot</a:t>
            </a:r>
            <a:r>
              <a:rPr lang="en-US" dirty="0"/>
              <a:t>()</a:t>
            </a:r>
          </a:p>
          <a:p>
            <a:pPr lvl="4"/>
            <a:r>
              <a:rPr lang="en-US" dirty="0" err="1"/>
              <a:t>def</a:t>
            </a:r>
            <a:r>
              <a:rPr lang="en-US" dirty="0"/>
              <a:t> slot():</a:t>
            </a:r>
          </a:p>
          <a:p>
            <a:pPr lvl="5"/>
            <a:r>
              <a:rPr lang="en-US" dirty="0" err="1"/>
              <a:t>Do_stuff</a:t>
            </a:r>
            <a:endParaRPr lang="en-US" dirty="0"/>
          </a:p>
          <a:p>
            <a:pPr lvl="2"/>
            <a:r>
              <a:rPr lang="en-US" dirty="0"/>
              <a:t>For our code, the signal and slot are automatically created and don’t need specifically created</a:t>
            </a:r>
          </a:p>
          <a:p>
            <a:pPr lvl="2"/>
            <a:r>
              <a:rPr lang="en-US" dirty="0"/>
              <a:t>See </a:t>
            </a:r>
            <a:r>
              <a:rPr lang="en-US" dirty="0">
                <a:hlinkClick r:id="rId3"/>
              </a:rPr>
              <a:t>http://pyqt.sourceforge.net/Docs/PyQt5/signals_slots.html</a:t>
            </a:r>
            <a:r>
              <a:rPr lang="en-US" dirty="0"/>
              <a:t> for more</a:t>
            </a:r>
          </a:p>
          <a:p>
            <a:pPr lvl="2"/>
            <a:endParaRPr lang="en-US" dirty="0"/>
          </a:p>
        </p:txBody>
      </p:sp>
    </p:spTree>
    <p:extLst>
      <p:ext uri="{BB962C8B-B14F-4D97-AF65-F5344CB8AC3E}">
        <p14:creationId xmlns:p14="http://schemas.microsoft.com/office/powerpoint/2010/main" val="1088584796"/>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Other Widgets</a:t>
            </a:r>
          </a:p>
          <a:p>
            <a:pPr lvl="2"/>
            <a:r>
              <a:rPr lang="en-US" dirty="0" err="1"/>
              <a:t>QCheckBox</a:t>
            </a:r>
            <a:endParaRPr lang="en-US" dirty="0"/>
          </a:p>
          <a:p>
            <a:pPr lvl="3"/>
            <a:r>
              <a:rPr lang="en-US" dirty="0"/>
              <a:t>Check box</a:t>
            </a:r>
          </a:p>
          <a:p>
            <a:pPr lvl="2"/>
            <a:r>
              <a:rPr lang="en-US" dirty="0" err="1"/>
              <a:t>QSlider</a:t>
            </a:r>
            <a:endParaRPr lang="en-US" dirty="0"/>
          </a:p>
          <a:p>
            <a:pPr lvl="3"/>
            <a:r>
              <a:rPr lang="en-US" dirty="0"/>
              <a:t>Slide bar with handle</a:t>
            </a:r>
          </a:p>
          <a:p>
            <a:pPr lvl="2"/>
            <a:r>
              <a:rPr lang="en-US" dirty="0" err="1"/>
              <a:t>QProgressBar</a:t>
            </a:r>
            <a:endParaRPr lang="en-US" dirty="0"/>
          </a:p>
          <a:p>
            <a:pPr lvl="3"/>
            <a:r>
              <a:rPr lang="en-US" dirty="0"/>
              <a:t>Bar that fills in to show progress</a:t>
            </a:r>
          </a:p>
          <a:p>
            <a:pPr lvl="2"/>
            <a:r>
              <a:rPr lang="en-US" dirty="0" err="1"/>
              <a:t>QCalendarWidget</a:t>
            </a:r>
            <a:endParaRPr lang="en-US" dirty="0"/>
          </a:p>
          <a:p>
            <a:pPr lvl="3"/>
            <a:r>
              <a:rPr lang="en-US" dirty="0"/>
              <a:t>Monthly calendar</a:t>
            </a:r>
          </a:p>
        </p:txBody>
      </p:sp>
    </p:spTree>
    <p:extLst>
      <p:ext uri="{BB962C8B-B14F-4D97-AF65-F5344CB8AC3E}">
        <p14:creationId xmlns:p14="http://schemas.microsoft.com/office/powerpoint/2010/main" val="2741195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Environments</a:t>
            </a:r>
          </a:p>
          <a:p>
            <a:pPr lvl="1"/>
            <a:endParaRPr lang="en-US" dirty="0"/>
          </a:p>
        </p:txBody>
      </p:sp>
      <p:pic>
        <p:nvPicPr>
          <p:cNvPr id="4" name="Picture 3">
            <a:extLst>
              <a:ext uri="{FF2B5EF4-FFF2-40B4-BE49-F238E27FC236}">
                <a16:creationId xmlns:a16="http://schemas.microsoft.com/office/drawing/2014/main" id="{5E39473B-BF4D-4686-A501-0677C4263572}"/>
              </a:ext>
            </a:extLst>
          </p:cNvPr>
          <p:cNvPicPr>
            <a:picLocks noChangeAspect="1"/>
          </p:cNvPicPr>
          <p:nvPr/>
        </p:nvPicPr>
        <p:blipFill>
          <a:blip r:embed="rId3"/>
          <a:stretch>
            <a:fillRect/>
          </a:stretch>
        </p:blipFill>
        <p:spPr>
          <a:xfrm>
            <a:off x="1733550" y="2743200"/>
            <a:ext cx="5676900" cy="3784600"/>
          </a:xfrm>
          <a:prstGeom prst="rect">
            <a:avLst/>
          </a:prstGeom>
        </p:spPr>
      </p:pic>
      <p:cxnSp>
        <p:nvCxnSpPr>
          <p:cNvPr id="6" name="Straight Arrow Connector 5">
            <a:extLst>
              <a:ext uri="{FF2B5EF4-FFF2-40B4-BE49-F238E27FC236}">
                <a16:creationId xmlns:a16="http://schemas.microsoft.com/office/drawing/2014/main" id="{C8FF95BD-499C-44C1-A346-08E62673DB24}"/>
              </a:ext>
            </a:extLst>
          </p:cNvPr>
          <p:cNvCxnSpPr>
            <a:cxnSpLocks/>
          </p:cNvCxnSpPr>
          <p:nvPr/>
        </p:nvCxnSpPr>
        <p:spPr>
          <a:xfrm>
            <a:off x="5791200" y="2209800"/>
            <a:ext cx="762000" cy="2743200"/>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9645923E-FD00-4EAE-8E21-E31417332F2B}"/>
              </a:ext>
            </a:extLst>
          </p:cNvPr>
          <p:cNvSpPr txBox="1"/>
          <p:nvPr/>
        </p:nvSpPr>
        <p:spPr>
          <a:xfrm>
            <a:off x="4114800" y="1507004"/>
            <a:ext cx="3810000" cy="646331"/>
          </a:xfrm>
          <a:prstGeom prst="rect">
            <a:avLst/>
          </a:prstGeom>
          <a:noFill/>
        </p:spPr>
        <p:txBody>
          <a:bodyPr wrap="square" rtlCol="0">
            <a:spAutoFit/>
          </a:bodyPr>
          <a:lstStyle/>
          <a:p>
            <a:r>
              <a:rPr lang="en-US" dirty="0">
                <a:solidFill>
                  <a:srgbClr val="FFC000"/>
                </a:solidFill>
              </a:rPr>
              <a:t>Terminal </a:t>
            </a:r>
            <a:r>
              <a:rPr lang="en-US" dirty="0"/>
              <a:t>– Write real-time code here, and see code execution outputs here</a:t>
            </a:r>
          </a:p>
        </p:txBody>
      </p:sp>
      <p:sp>
        <p:nvSpPr>
          <p:cNvPr id="9" name="Rectangle 8">
            <a:extLst>
              <a:ext uri="{FF2B5EF4-FFF2-40B4-BE49-F238E27FC236}">
                <a16:creationId xmlns:a16="http://schemas.microsoft.com/office/drawing/2014/main" id="{54D18779-98A1-4CE9-A3D8-65512385A4A5}"/>
              </a:ext>
            </a:extLst>
          </p:cNvPr>
          <p:cNvSpPr/>
          <p:nvPr/>
        </p:nvSpPr>
        <p:spPr>
          <a:xfrm>
            <a:off x="5105400" y="3863181"/>
            <a:ext cx="2305050" cy="2356178"/>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90250551"/>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Other Widgets</a:t>
            </a:r>
          </a:p>
          <a:p>
            <a:pPr lvl="2"/>
            <a:r>
              <a:rPr lang="en-US" dirty="0" err="1"/>
              <a:t>QLineEdit</a:t>
            </a:r>
            <a:endParaRPr lang="en-US" dirty="0"/>
          </a:p>
          <a:p>
            <a:pPr lvl="3"/>
            <a:r>
              <a:rPr lang="en-US" dirty="0"/>
              <a:t>Box that allows the entering and editing of text</a:t>
            </a:r>
          </a:p>
          <a:p>
            <a:pPr lvl="3"/>
            <a:r>
              <a:rPr lang="en-US" dirty="0"/>
              <a:t>Copy and paste operations allowed</a:t>
            </a:r>
          </a:p>
          <a:p>
            <a:pPr lvl="2"/>
            <a:r>
              <a:rPr lang="en-US" dirty="0" err="1"/>
              <a:t>QSplitter</a:t>
            </a:r>
            <a:endParaRPr lang="en-US" dirty="0"/>
          </a:p>
          <a:p>
            <a:pPr lvl="3"/>
            <a:r>
              <a:rPr lang="en-US" dirty="0"/>
              <a:t>GUI control of child widgets</a:t>
            </a:r>
          </a:p>
          <a:p>
            <a:pPr lvl="2"/>
            <a:r>
              <a:rPr lang="en-US" dirty="0" err="1"/>
              <a:t>QComboBox</a:t>
            </a:r>
            <a:endParaRPr lang="en-US" dirty="0"/>
          </a:p>
          <a:p>
            <a:pPr lvl="3"/>
            <a:r>
              <a:rPr lang="en-US" dirty="0"/>
              <a:t>Menu that drops down, with options a user can select</a:t>
            </a:r>
          </a:p>
          <a:p>
            <a:pPr lvl="2"/>
            <a:endParaRPr lang="en-US" dirty="0"/>
          </a:p>
        </p:txBody>
      </p:sp>
    </p:spTree>
    <p:extLst>
      <p:ext uri="{BB962C8B-B14F-4D97-AF65-F5344CB8AC3E}">
        <p14:creationId xmlns:p14="http://schemas.microsoft.com/office/powerpoint/2010/main" val="3937588350"/>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Further Learning</a:t>
            </a:r>
          </a:p>
          <a:p>
            <a:pPr lvl="2"/>
            <a:r>
              <a:rPr lang="en-US" dirty="0">
                <a:hlinkClick r:id="rId3"/>
              </a:rPr>
              <a:t>http://zetcode.com/gui/pyqt5/</a:t>
            </a:r>
            <a:endParaRPr lang="en-US" dirty="0"/>
          </a:p>
          <a:p>
            <a:pPr lvl="2"/>
            <a:r>
              <a:rPr lang="en-US" dirty="0">
                <a:hlinkClick r:id="rId4"/>
              </a:rPr>
              <a:t>https://pythonspot.com/pyqt5/</a:t>
            </a:r>
            <a:endParaRPr lang="en-US" dirty="0"/>
          </a:p>
          <a:p>
            <a:pPr lvl="1"/>
            <a:r>
              <a:rPr lang="en-US" dirty="0"/>
              <a:t>API References</a:t>
            </a:r>
          </a:p>
          <a:p>
            <a:pPr lvl="2"/>
            <a:r>
              <a:rPr lang="en-US" dirty="0">
                <a:hlinkClick r:id="rId5"/>
              </a:rPr>
              <a:t>http://pyqt.sourceforge.net/Docs/PyQt5/</a:t>
            </a:r>
            <a:endParaRPr lang="en-US" dirty="0"/>
          </a:p>
          <a:p>
            <a:pPr lvl="2"/>
            <a:r>
              <a:rPr lang="en-US" dirty="0">
                <a:hlinkClick r:id="rId6"/>
              </a:rPr>
              <a:t>http://doc.qt.io/qt-5/index.html</a:t>
            </a:r>
            <a:endParaRPr lang="en-US" dirty="0"/>
          </a:p>
          <a:p>
            <a:pPr lvl="2"/>
            <a:endParaRPr lang="en-US" dirty="0"/>
          </a:p>
        </p:txBody>
      </p:sp>
    </p:spTree>
    <p:extLst>
      <p:ext uri="{BB962C8B-B14F-4D97-AF65-F5344CB8AC3E}">
        <p14:creationId xmlns:p14="http://schemas.microsoft.com/office/powerpoint/2010/main" val="2746543388"/>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In-Class Project – War Card Game</a:t>
            </a:r>
          </a:p>
          <a:p>
            <a:pPr lvl="2"/>
            <a:r>
              <a:rPr lang="en-US" dirty="0"/>
              <a:t>UML Class Layout</a:t>
            </a:r>
          </a:p>
          <a:p>
            <a:pPr lvl="2"/>
            <a:r>
              <a:rPr lang="en-US" dirty="0"/>
              <a:t>Design Layout</a:t>
            </a:r>
          </a:p>
          <a:p>
            <a:pPr lvl="3"/>
            <a:r>
              <a:rPr lang="en-US" dirty="0"/>
              <a:t>Paint</a:t>
            </a:r>
          </a:p>
          <a:p>
            <a:pPr lvl="3"/>
            <a:r>
              <a:rPr lang="en-US" dirty="0"/>
              <a:t>Graphic Design Software</a:t>
            </a:r>
          </a:p>
          <a:p>
            <a:pPr lvl="2"/>
            <a:r>
              <a:rPr lang="en-US"/>
              <a:t>Code Design</a:t>
            </a:r>
            <a:endParaRPr lang="en-US" dirty="0"/>
          </a:p>
          <a:p>
            <a:pPr lvl="2"/>
            <a:endParaRPr lang="en-US" dirty="0"/>
          </a:p>
        </p:txBody>
      </p:sp>
    </p:spTree>
    <p:extLst>
      <p:ext uri="{BB962C8B-B14F-4D97-AF65-F5344CB8AC3E}">
        <p14:creationId xmlns:p14="http://schemas.microsoft.com/office/powerpoint/2010/main" val="850640774"/>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lnSpcReduction="10000"/>
          </a:bodyPr>
          <a:lstStyle/>
          <a:p>
            <a:r>
              <a:rPr lang="en-US" dirty="0"/>
              <a:t>GUI’s – War Card Game</a:t>
            </a:r>
          </a:p>
          <a:p>
            <a:pPr lvl="1"/>
            <a:r>
              <a:rPr lang="en-US" dirty="0"/>
              <a:t>Code Review</a:t>
            </a:r>
          </a:p>
          <a:p>
            <a:pPr lvl="2"/>
            <a:r>
              <a:rPr lang="en-US" dirty="0" err="1"/>
              <a:t>QLabel</a:t>
            </a:r>
            <a:endParaRPr lang="en-US" dirty="0"/>
          </a:p>
          <a:p>
            <a:pPr lvl="3"/>
            <a:r>
              <a:rPr lang="en-US" dirty="0" err="1"/>
              <a:t>QPixmap</a:t>
            </a:r>
            <a:r>
              <a:rPr lang="en-US" dirty="0"/>
              <a:t> Image</a:t>
            </a:r>
          </a:p>
          <a:p>
            <a:pPr lvl="3"/>
            <a:r>
              <a:rPr lang="en-US" dirty="0"/>
              <a:t>Text</a:t>
            </a:r>
          </a:p>
          <a:p>
            <a:pPr lvl="2"/>
            <a:r>
              <a:rPr lang="en-US" dirty="0" err="1"/>
              <a:t>QPushButton</a:t>
            </a:r>
            <a:endParaRPr lang="en-US" dirty="0"/>
          </a:p>
          <a:p>
            <a:pPr lvl="3"/>
            <a:r>
              <a:rPr lang="en-US" dirty="0"/>
              <a:t>Button</a:t>
            </a:r>
          </a:p>
          <a:p>
            <a:pPr lvl="2"/>
            <a:r>
              <a:rPr lang="en-US" dirty="0" err="1"/>
              <a:t>QLineEdit</a:t>
            </a:r>
            <a:endParaRPr lang="en-US" dirty="0"/>
          </a:p>
          <a:p>
            <a:pPr lvl="3"/>
            <a:r>
              <a:rPr lang="en-US" dirty="0"/>
              <a:t>Input box for text</a:t>
            </a:r>
          </a:p>
          <a:p>
            <a:pPr lvl="2"/>
            <a:r>
              <a:rPr lang="en-US" dirty="0" err="1"/>
              <a:t>QComboBox</a:t>
            </a:r>
            <a:endParaRPr lang="en-US" dirty="0"/>
          </a:p>
          <a:p>
            <a:pPr lvl="3"/>
            <a:r>
              <a:rPr lang="en-US" dirty="0"/>
              <a:t>Dropdown list of selectable items</a:t>
            </a:r>
          </a:p>
          <a:p>
            <a:pPr lvl="3"/>
            <a:endParaRPr lang="en-US" dirty="0"/>
          </a:p>
          <a:p>
            <a:pPr lvl="2"/>
            <a:endParaRPr lang="en-US" dirty="0"/>
          </a:p>
        </p:txBody>
      </p:sp>
    </p:spTree>
    <p:extLst>
      <p:ext uri="{BB962C8B-B14F-4D97-AF65-F5344CB8AC3E}">
        <p14:creationId xmlns:p14="http://schemas.microsoft.com/office/powerpoint/2010/main" val="2793080550"/>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Creating Executables</a:t>
            </a:r>
          </a:p>
        </p:txBody>
      </p:sp>
    </p:spTree>
    <p:extLst>
      <p:ext uri="{BB962C8B-B14F-4D97-AF65-F5344CB8AC3E}">
        <p14:creationId xmlns:p14="http://schemas.microsoft.com/office/powerpoint/2010/main" val="1475899646"/>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5" name="Rectangle 4"/>
          <p:cNvSpPr/>
          <p:nvPr/>
        </p:nvSpPr>
        <p:spPr>
          <a:xfrm>
            <a:off x="-76200" y="-76200"/>
            <a:ext cx="9296400" cy="7010400"/>
          </a:xfrm>
          <a:prstGeom prst="rect">
            <a:avLst/>
          </a:prstGeom>
          <a:solidFill>
            <a:schemeClr val="bg1">
              <a:lumMod val="10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The </a:t>
            </a:r>
            <a:r>
              <a:rPr lang="en-US" dirty="0" err="1"/>
              <a:t>Pythonic</a:t>
            </a:r>
            <a:r>
              <a:rPr lang="en-US" dirty="0"/>
              <a:t> Way</a:t>
            </a:r>
          </a:p>
        </p:txBody>
      </p:sp>
      <p:sp>
        <p:nvSpPr>
          <p:cNvPr id="3" name="Content Placeholder 2"/>
          <p:cNvSpPr>
            <a:spLocks noGrp="1"/>
          </p:cNvSpPr>
          <p:nvPr>
            <p:ph idx="1"/>
          </p:nvPr>
        </p:nvSpPr>
        <p:spPr/>
        <p:txBody>
          <a:bodyPr>
            <a:normAutofit lnSpcReduction="10000"/>
          </a:bodyPr>
          <a:lstStyle/>
          <a:p>
            <a:r>
              <a:rPr lang="en-US" dirty="0"/>
              <a:t>Readability</a:t>
            </a:r>
          </a:p>
          <a:p>
            <a:pPr lvl="1"/>
            <a:r>
              <a:rPr lang="en-US" dirty="0"/>
              <a:t>Tabs vs {}</a:t>
            </a:r>
          </a:p>
          <a:p>
            <a:pPr lvl="1"/>
            <a:r>
              <a:rPr lang="en-US" dirty="0"/>
              <a:t>Explicit Code vs Implicit</a:t>
            </a:r>
          </a:p>
          <a:p>
            <a:pPr lvl="2"/>
            <a:r>
              <a:rPr lang="en-US" dirty="0"/>
              <a:t>*</a:t>
            </a:r>
            <a:r>
              <a:rPr lang="en-US" dirty="0" err="1"/>
              <a:t>args</a:t>
            </a:r>
            <a:r>
              <a:rPr lang="en-US" dirty="0"/>
              <a:t>/**</a:t>
            </a:r>
            <a:r>
              <a:rPr lang="en-US" dirty="0" err="1"/>
              <a:t>kwargs</a:t>
            </a:r>
            <a:r>
              <a:rPr lang="en-US" dirty="0"/>
              <a:t> vs list of each parameter</a:t>
            </a:r>
          </a:p>
          <a:p>
            <a:pPr lvl="1"/>
            <a:r>
              <a:rPr lang="en-US" dirty="0"/>
              <a:t>Built-in mechanism for documentation “”” “””</a:t>
            </a:r>
          </a:p>
          <a:p>
            <a:pPr marL="914400" lvl="2" indent="0">
              <a:buNone/>
            </a:pPr>
            <a:endParaRPr lang="en-US" dirty="0"/>
          </a:p>
          <a:p>
            <a:r>
              <a:rPr lang="en-US" dirty="0"/>
              <a:t>List Comprehensions</a:t>
            </a:r>
          </a:p>
          <a:p>
            <a:r>
              <a:rPr lang="en-US" dirty="0"/>
              <a:t>Setting Up Loops</a:t>
            </a:r>
          </a:p>
          <a:p>
            <a:r>
              <a:rPr lang="en-US" dirty="0"/>
              <a:t>Mathematical Basis</a:t>
            </a:r>
          </a:p>
        </p:txBody>
      </p:sp>
    </p:spTree>
    <p:extLst>
      <p:ext uri="{BB962C8B-B14F-4D97-AF65-F5344CB8AC3E}">
        <p14:creationId xmlns:p14="http://schemas.microsoft.com/office/powerpoint/2010/main" val="4077261226"/>
      </p:ext>
    </p:extLst>
  </p:cSld>
  <p:clrMapOvr>
    <a:overrideClrMapping bg1="lt1" tx1="dk1" bg2="lt2" tx2="dk2" accent1="accent1" accent2="accent2" accent3="accent3" accent4="accent4" accent5="accent5" accent6="accent6" hlink="hlink" folHlink="folHlink"/>
  </p:clrMapOvr>
</p:sld>
</file>

<file path=ppt/slides/slide17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Pandas Data Wrangling</a:t>
            </a:r>
          </a:p>
        </p:txBody>
      </p:sp>
      <p:sp>
        <p:nvSpPr>
          <p:cNvPr id="3" name="Content Placeholder 2"/>
          <p:cNvSpPr>
            <a:spLocks noGrp="1"/>
          </p:cNvSpPr>
          <p:nvPr>
            <p:ph idx="1"/>
          </p:nvPr>
        </p:nvSpPr>
        <p:spPr/>
        <p:txBody>
          <a:bodyPr/>
          <a:lstStyle/>
          <a:p>
            <a:r>
              <a:rPr lang="en-US" dirty="0"/>
              <a:t>Overview</a:t>
            </a:r>
          </a:p>
          <a:p>
            <a:pPr lvl="1"/>
            <a:r>
              <a:rPr lang="en-US" dirty="0"/>
              <a:t>Series</a:t>
            </a:r>
          </a:p>
          <a:p>
            <a:pPr lvl="1"/>
            <a:r>
              <a:rPr lang="en-US" dirty="0" err="1"/>
              <a:t>DataFrames</a:t>
            </a:r>
            <a:endParaRPr lang="en-US" dirty="0"/>
          </a:p>
          <a:p>
            <a:pPr lvl="1"/>
            <a:r>
              <a:rPr lang="en-US" dirty="0"/>
              <a:t>Grouping</a:t>
            </a:r>
          </a:p>
          <a:p>
            <a:pPr lvl="1"/>
            <a:r>
              <a:rPr lang="en-US" dirty="0"/>
              <a:t>Indexing</a:t>
            </a:r>
          </a:p>
          <a:p>
            <a:pPr lvl="1"/>
            <a:r>
              <a:rPr lang="en-US" dirty="0"/>
              <a:t>Merges</a:t>
            </a:r>
          </a:p>
          <a:p>
            <a:pPr lvl="1"/>
            <a:r>
              <a:rPr lang="en-US" dirty="0"/>
              <a:t>Joins</a:t>
            </a:r>
          </a:p>
          <a:p>
            <a:endParaRPr lang="en-US" dirty="0"/>
          </a:p>
        </p:txBody>
      </p:sp>
    </p:spTree>
    <p:extLst>
      <p:ext uri="{BB962C8B-B14F-4D97-AF65-F5344CB8AC3E}">
        <p14:creationId xmlns:p14="http://schemas.microsoft.com/office/powerpoint/2010/main" val="1364863525"/>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PyODBC</a:t>
            </a:r>
            <a:endParaRPr lang="en-US" dirty="0"/>
          </a:p>
        </p:txBody>
      </p:sp>
      <p:sp>
        <p:nvSpPr>
          <p:cNvPr id="3" name="Content Placeholder 2"/>
          <p:cNvSpPr>
            <a:spLocks noGrp="1"/>
          </p:cNvSpPr>
          <p:nvPr>
            <p:ph idx="1"/>
          </p:nvPr>
        </p:nvSpPr>
        <p:spPr/>
        <p:txBody>
          <a:bodyPr/>
          <a:lstStyle/>
          <a:p>
            <a:r>
              <a:rPr lang="en-US" dirty="0"/>
              <a:t>Overview</a:t>
            </a:r>
          </a:p>
          <a:p>
            <a:endParaRPr lang="en-US" dirty="0"/>
          </a:p>
        </p:txBody>
      </p:sp>
    </p:spTree>
    <p:extLst>
      <p:ext uri="{BB962C8B-B14F-4D97-AF65-F5344CB8AC3E}">
        <p14:creationId xmlns:p14="http://schemas.microsoft.com/office/powerpoint/2010/main" val="3825155378"/>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4" name="Rectangle 3"/>
          <p:cNvSpPr/>
          <p:nvPr/>
        </p:nvSpPr>
        <p:spPr>
          <a:xfrm>
            <a:off x="-76200" y="-76200"/>
            <a:ext cx="9296400" cy="7010400"/>
          </a:xfrm>
          <a:prstGeom prst="rect">
            <a:avLst/>
          </a:prstGeom>
          <a:solidFill>
            <a:schemeClr val="bg1">
              <a:lumMod val="10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err="1"/>
              <a:t>PyODBC</a:t>
            </a:r>
            <a:endParaRPr lang="en-US" dirty="0"/>
          </a:p>
        </p:txBody>
      </p:sp>
      <p:sp>
        <p:nvSpPr>
          <p:cNvPr id="3" name="Content Placeholder 2"/>
          <p:cNvSpPr>
            <a:spLocks noGrp="1"/>
          </p:cNvSpPr>
          <p:nvPr>
            <p:ph idx="1"/>
          </p:nvPr>
        </p:nvSpPr>
        <p:spPr/>
        <p:txBody>
          <a:bodyPr/>
          <a:lstStyle/>
          <a:p>
            <a:r>
              <a:rPr lang="en-US" dirty="0" err="1"/>
              <a:t>PyODBC</a:t>
            </a:r>
            <a:r>
              <a:rPr lang="en-US" dirty="0"/>
              <a:t> Data Base Connector</a:t>
            </a:r>
          </a:p>
          <a:p>
            <a:endParaRPr lang="en-US" dirty="0"/>
          </a:p>
        </p:txBody>
      </p:sp>
    </p:spTree>
    <p:extLst>
      <p:ext uri="{BB962C8B-B14F-4D97-AF65-F5344CB8AC3E}">
        <p14:creationId xmlns:p14="http://schemas.microsoft.com/office/powerpoint/2010/main" val="1650738704"/>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MatPlotLib</a:t>
            </a:r>
            <a:r>
              <a:rPr lang="en-US" dirty="0"/>
              <a:t> Visuals</a:t>
            </a:r>
          </a:p>
        </p:txBody>
      </p:sp>
      <p:sp>
        <p:nvSpPr>
          <p:cNvPr id="3" name="Content Placeholder 2"/>
          <p:cNvSpPr>
            <a:spLocks noGrp="1"/>
          </p:cNvSpPr>
          <p:nvPr>
            <p:ph idx="1"/>
          </p:nvPr>
        </p:nvSpPr>
        <p:spPr/>
        <p:txBody>
          <a:bodyPr/>
          <a:lstStyle/>
          <a:p>
            <a:r>
              <a:rPr lang="en-US" dirty="0"/>
              <a:t>Overview</a:t>
            </a:r>
          </a:p>
          <a:p>
            <a:endParaRPr lang="en-US" dirty="0"/>
          </a:p>
        </p:txBody>
      </p:sp>
    </p:spTree>
    <p:extLst>
      <p:ext uri="{BB962C8B-B14F-4D97-AF65-F5344CB8AC3E}">
        <p14:creationId xmlns:p14="http://schemas.microsoft.com/office/powerpoint/2010/main" val="15726246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lstStyle/>
          <a:p>
            <a:r>
              <a:rPr lang="en-US" dirty="0"/>
              <a:t>Basic Properties of Python</a:t>
            </a:r>
          </a:p>
          <a:p>
            <a:pPr lvl="1"/>
            <a:r>
              <a:rPr lang="en-US" dirty="0"/>
              <a:t>Problem:</a:t>
            </a:r>
          </a:p>
          <a:p>
            <a:pPr lvl="1"/>
            <a:r>
              <a:rPr lang="en-US" dirty="0"/>
              <a:t>I need to get up and running quickly, as well as be able to write programs quickly without understanding a lot of computer science.</a:t>
            </a:r>
          </a:p>
          <a:p>
            <a:pPr lvl="1"/>
            <a:r>
              <a:rPr lang="en-US" dirty="0"/>
              <a:t>I still want control over my programs and how they run, not just to tell the program what data to get.</a:t>
            </a:r>
          </a:p>
          <a:p>
            <a:pPr lvl="1"/>
            <a:r>
              <a:rPr lang="en-US" dirty="0">
                <a:solidFill>
                  <a:srgbClr val="FFC000"/>
                </a:solidFill>
              </a:rPr>
              <a:t>Will Python support these needs?</a:t>
            </a:r>
          </a:p>
        </p:txBody>
      </p:sp>
    </p:spTree>
    <p:extLst>
      <p:ext uri="{BB962C8B-B14F-4D97-AF65-F5344CB8AC3E}">
        <p14:creationId xmlns:p14="http://schemas.microsoft.com/office/powerpoint/2010/main" val="661061544"/>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Scikit</a:t>
            </a:r>
            <a:r>
              <a:rPr lang="en-US" dirty="0"/>
              <a:t>-Learn Machine Learning</a:t>
            </a:r>
          </a:p>
        </p:txBody>
      </p:sp>
      <p:sp>
        <p:nvSpPr>
          <p:cNvPr id="3" name="Content Placeholder 2"/>
          <p:cNvSpPr>
            <a:spLocks noGrp="1"/>
          </p:cNvSpPr>
          <p:nvPr>
            <p:ph idx="1"/>
          </p:nvPr>
        </p:nvSpPr>
        <p:spPr/>
        <p:txBody>
          <a:bodyPr/>
          <a:lstStyle/>
          <a:p>
            <a:r>
              <a:rPr lang="en-US" dirty="0"/>
              <a:t>Overview</a:t>
            </a:r>
          </a:p>
          <a:p>
            <a:pPr lvl="1"/>
            <a:r>
              <a:rPr lang="en-US" dirty="0"/>
              <a:t>Basic Linear Model</a:t>
            </a:r>
          </a:p>
          <a:p>
            <a:pPr lvl="1"/>
            <a:r>
              <a:rPr lang="en-US" dirty="0"/>
              <a:t>Algorithm Types</a:t>
            </a:r>
          </a:p>
          <a:p>
            <a:pPr lvl="1"/>
            <a:r>
              <a:rPr lang="en-US" dirty="0"/>
              <a:t>Tuning</a:t>
            </a:r>
          </a:p>
          <a:p>
            <a:pPr lvl="2"/>
            <a:endParaRPr lang="en-US" dirty="0"/>
          </a:p>
          <a:p>
            <a:endParaRPr lang="en-US" dirty="0"/>
          </a:p>
        </p:txBody>
      </p:sp>
    </p:spTree>
    <p:extLst>
      <p:ext uri="{BB962C8B-B14F-4D97-AF65-F5344CB8AC3E}">
        <p14:creationId xmlns:p14="http://schemas.microsoft.com/office/powerpoint/2010/main" val="3913015809"/>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LICENSE</a:t>
            </a:r>
          </a:p>
        </p:txBody>
      </p:sp>
      <p:sp>
        <p:nvSpPr>
          <p:cNvPr id="3" name="Content Placeholder 2"/>
          <p:cNvSpPr>
            <a:spLocks noGrp="1"/>
          </p:cNvSpPr>
          <p:nvPr>
            <p:ph idx="1"/>
          </p:nvPr>
        </p:nvSpPr>
        <p:spPr/>
        <p:txBody>
          <a:bodyPr>
            <a:normAutofit fontScale="62500" lnSpcReduction="20000"/>
          </a:bodyPr>
          <a:lstStyle/>
          <a:p>
            <a:r>
              <a:rPr lang="en-US" dirty="0"/>
              <a:t>Copyright 2018 Douglas Bowman</a:t>
            </a:r>
          </a:p>
          <a:p>
            <a:r>
              <a:rPr lang="en-US" dirty="0"/>
              <a:t>Permission is hereby granted, free of charge, to any person obtaining a copy of this software and associated documentation files (the "Software"), to deal in the Software without restriction, including without limitation the rights to use, copy, modify, merge, publish, distribute, sublicense, and/or sell copies of the Software, and to permit persons to whom the Software is furnished to do so, subject to the following conditions:</a:t>
            </a:r>
          </a:p>
          <a:p>
            <a:r>
              <a:rPr lang="en-US" dirty="0"/>
              <a:t>The above copyright notice and this permission notice shall be included in all copies or substantial portions of the Software.</a:t>
            </a:r>
          </a:p>
          <a:p>
            <a:r>
              <a:rPr lang="en-US" dirty="0"/>
              <a:t>THE SOFTWARE IS PROVIDED "AS IS", WITHOUT WARRANTY OF ANY KIND, EXPRESS OR IMPLIED, INCLUDING BUT NOT LIMITED TO THE WARRANTIES OF MERCHANTABILITY, FITNESS FOR A PARTICULAR PURPOSE AND NONINFRINGEMENT. IN NO EVENT SHALL THE AUTHORS OR COPYRIGHT HOLDERS BE LIABLE FOR ANY CLAIM, DAMAGES OR OTHER LIABILITY, WHETHER IN AN ACTION OF CONTRACT, TORT OR OTHERWISE, ARISING FROM, OUT OF OR IN CONNECTION WITH THE SOFTWARE OR THE USE OR OTHER DEALINGS IN THE SOFTWARE.</a:t>
            </a:r>
          </a:p>
        </p:txBody>
      </p:sp>
    </p:spTree>
    <p:extLst>
      <p:ext uri="{BB962C8B-B14F-4D97-AF65-F5344CB8AC3E}">
        <p14:creationId xmlns:p14="http://schemas.microsoft.com/office/powerpoint/2010/main" val="36450361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fontScale="92500" lnSpcReduction="10000"/>
          </a:bodyPr>
          <a:lstStyle/>
          <a:p>
            <a:r>
              <a:rPr lang="en-US" dirty="0"/>
              <a:t>Basic Properties of Python</a:t>
            </a:r>
          </a:p>
          <a:p>
            <a:pPr lvl="1"/>
            <a:r>
              <a:rPr lang="en-US" dirty="0"/>
              <a:t>Compiled or Interpreted: Interpreted</a:t>
            </a:r>
          </a:p>
          <a:p>
            <a:pPr lvl="2"/>
            <a:r>
              <a:rPr lang="en-US" dirty="0"/>
              <a:t>Can also be compiled</a:t>
            </a:r>
          </a:p>
          <a:p>
            <a:pPr lvl="2"/>
            <a:r>
              <a:rPr lang="en-US" dirty="0">
                <a:solidFill>
                  <a:schemeClr val="tx2">
                    <a:lumMod val="40000"/>
                    <a:lumOff val="60000"/>
                  </a:schemeClr>
                </a:solidFill>
              </a:rPr>
              <a:t>Can better check data in real time</a:t>
            </a:r>
          </a:p>
          <a:p>
            <a:pPr lvl="1"/>
            <a:r>
              <a:rPr lang="en-US" dirty="0"/>
              <a:t>Typing discipline: </a:t>
            </a:r>
          </a:p>
          <a:p>
            <a:pPr lvl="2"/>
            <a:r>
              <a:rPr lang="en-US" dirty="0"/>
              <a:t>Duck-typed</a:t>
            </a:r>
          </a:p>
          <a:p>
            <a:pPr lvl="2"/>
            <a:r>
              <a:rPr lang="en-US" dirty="0"/>
              <a:t>Dynamic</a:t>
            </a:r>
          </a:p>
          <a:p>
            <a:pPr lvl="2"/>
            <a:r>
              <a:rPr lang="en-US" dirty="0">
                <a:solidFill>
                  <a:schemeClr val="tx2">
                    <a:lumMod val="40000"/>
                    <a:lumOff val="60000"/>
                  </a:schemeClr>
                </a:solidFill>
              </a:rPr>
              <a:t>Easier to switch data types on-the-fly</a:t>
            </a:r>
          </a:p>
          <a:p>
            <a:pPr lvl="1"/>
            <a:r>
              <a:rPr lang="en-US" dirty="0"/>
              <a:t>Declarative or Imperative: Imperative Language</a:t>
            </a:r>
          </a:p>
          <a:p>
            <a:pPr lvl="2"/>
            <a:r>
              <a:rPr lang="en-US" dirty="0">
                <a:solidFill>
                  <a:schemeClr val="tx2">
                    <a:lumMod val="40000"/>
                    <a:lumOff val="60000"/>
                  </a:schemeClr>
                </a:solidFill>
              </a:rPr>
              <a:t>Allows us to tell the program how do to what we need it to do</a:t>
            </a:r>
          </a:p>
        </p:txBody>
      </p:sp>
    </p:spTree>
    <p:extLst>
      <p:ext uri="{BB962C8B-B14F-4D97-AF65-F5344CB8AC3E}">
        <p14:creationId xmlns:p14="http://schemas.microsoft.com/office/powerpoint/2010/main" val="24644985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Intent of Class</a:t>
            </a:r>
          </a:p>
        </p:txBody>
      </p:sp>
      <p:sp>
        <p:nvSpPr>
          <p:cNvPr id="3" name="Content Placeholder 2"/>
          <p:cNvSpPr>
            <a:spLocks noGrp="1"/>
          </p:cNvSpPr>
          <p:nvPr>
            <p:ph idx="1"/>
          </p:nvPr>
        </p:nvSpPr>
        <p:spPr>
          <a:xfrm>
            <a:off x="457200" y="1600200"/>
            <a:ext cx="7162800" cy="4525963"/>
          </a:xfrm>
        </p:spPr>
        <p:txBody>
          <a:bodyPr>
            <a:normAutofit/>
          </a:bodyPr>
          <a:lstStyle/>
          <a:p>
            <a:r>
              <a:rPr lang="en-US" dirty="0"/>
              <a:t>Quick review of Python</a:t>
            </a:r>
          </a:p>
          <a:p>
            <a:r>
              <a:rPr lang="en-US" dirty="0"/>
              <a:t>Problem-centric</a:t>
            </a:r>
          </a:p>
          <a:p>
            <a:r>
              <a:rPr lang="en-US" dirty="0"/>
              <a:t>Tailor to needs</a:t>
            </a:r>
          </a:p>
          <a:p>
            <a:pPr lvl="1"/>
            <a:r>
              <a:rPr lang="en-US" dirty="0"/>
              <a:t>Please give feedback on what you would like out of the course</a:t>
            </a:r>
          </a:p>
          <a:p>
            <a:pPr lvl="1"/>
            <a:r>
              <a:rPr lang="en-US" dirty="0"/>
              <a:t>Please give suggestions on other topics to cover</a:t>
            </a:r>
          </a:p>
          <a:p>
            <a:pPr lvl="2"/>
            <a:r>
              <a:rPr lang="en-US" dirty="0"/>
              <a:t>Other languages, specific problems, automation, </a:t>
            </a:r>
            <a:r>
              <a:rPr lang="en-US" dirty="0" err="1"/>
              <a:t>etc</a:t>
            </a:r>
            <a:endParaRPr lang="en-US" dirty="0"/>
          </a:p>
        </p:txBody>
      </p:sp>
    </p:spTree>
    <p:extLst>
      <p:ext uri="{BB962C8B-B14F-4D97-AF65-F5344CB8AC3E}">
        <p14:creationId xmlns:p14="http://schemas.microsoft.com/office/powerpoint/2010/main" val="1947354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fontScale="92500"/>
          </a:bodyPr>
          <a:lstStyle/>
          <a:p>
            <a:r>
              <a:rPr lang="en-US" dirty="0"/>
              <a:t>Primitive Variables</a:t>
            </a:r>
          </a:p>
          <a:p>
            <a:pPr lvl="1"/>
            <a:r>
              <a:rPr lang="en-US" dirty="0"/>
              <a:t>I need a way to store data in my program without having to analyze memory in the computer.</a:t>
            </a:r>
          </a:p>
          <a:p>
            <a:pPr lvl="1"/>
            <a:r>
              <a:rPr lang="en-US" dirty="0"/>
              <a:t>I need a way to be able to change data that is stored.</a:t>
            </a:r>
          </a:p>
          <a:p>
            <a:pPr lvl="1"/>
            <a:r>
              <a:rPr lang="en-US" dirty="0"/>
              <a:t>I need to be able to store different types of data in a way that will minimize data comprehension errors by the computer.  </a:t>
            </a:r>
          </a:p>
          <a:p>
            <a:pPr lvl="1"/>
            <a:r>
              <a:rPr lang="en-US" dirty="0"/>
              <a:t>I also need a way for the computer to be able to tell me when I am doing something with a type of data that I should not be doing.</a:t>
            </a:r>
          </a:p>
          <a:p>
            <a:pPr lvl="1"/>
            <a:endParaRPr lang="en-US" dirty="0"/>
          </a:p>
        </p:txBody>
      </p:sp>
    </p:spTree>
    <p:extLst>
      <p:ext uri="{BB962C8B-B14F-4D97-AF65-F5344CB8AC3E}">
        <p14:creationId xmlns:p14="http://schemas.microsoft.com/office/powerpoint/2010/main" val="31267959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Primitive Variables</a:t>
            </a:r>
          </a:p>
          <a:p>
            <a:pPr lvl="1"/>
            <a:r>
              <a:rPr lang="en-US" dirty="0">
                <a:solidFill>
                  <a:srgbClr val="FFC000"/>
                </a:solidFill>
              </a:rPr>
              <a:t>How can I get around the tedious and complex process of managing memory for my application?</a:t>
            </a:r>
          </a:p>
          <a:p>
            <a:pPr lvl="1"/>
            <a:r>
              <a:rPr lang="en-US" dirty="0">
                <a:solidFill>
                  <a:srgbClr val="FFC000"/>
                </a:solidFill>
              </a:rPr>
              <a:t>How can I change the data stored in my program?</a:t>
            </a:r>
          </a:p>
          <a:p>
            <a:pPr lvl="1"/>
            <a:r>
              <a:rPr lang="en-US" dirty="0">
                <a:solidFill>
                  <a:srgbClr val="FFC000"/>
                </a:solidFill>
              </a:rPr>
              <a:t>What will prevent Python from performing incorrect operations on different types of data?</a:t>
            </a:r>
          </a:p>
          <a:p>
            <a:pPr lvl="1"/>
            <a:endParaRPr lang="en-US" dirty="0"/>
          </a:p>
        </p:txBody>
      </p:sp>
    </p:spTree>
    <p:extLst>
      <p:ext uri="{BB962C8B-B14F-4D97-AF65-F5344CB8AC3E}">
        <p14:creationId xmlns:p14="http://schemas.microsoft.com/office/powerpoint/2010/main" val="8068443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Primitive Variables</a:t>
            </a:r>
          </a:p>
          <a:p>
            <a:pPr lvl="1"/>
            <a:r>
              <a:rPr lang="en-US" dirty="0">
                <a:solidFill>
                  <a:srgbClr val="FFC000"/>
                </a:solidFill>
              </a:rPr>
              <a:t>How can I get around the tedious and complex process of managing memory for my application?</a:t>
            </a:r>
          </a:p>
          <a:p>
            <a:pPr lvl="1"/>
            <a:r>
              <a:rPr lang="en-US" dirty="0">
                <a:solidFill>
                  <a:srgbClr val="FFC000"/>
                </a:solidFill>
              </a:rPr>
              <a:t>How can I change the data stored in my program?</a:t>
            </a:r>
          </a:p>
          <a:p>
            <a:pPr lvl="1"/>
            <a:r>
              <a:rPr lang="en-US" dirty="0"/>
              <a:t>Variables </a:t>
            </a:r>
          </a:p>
          <a:p>
            <a:pPr lvl="2"/>
            <a:r>
              <a:rPr lang="en-US" dirty="0"/>
              <a:t>X=5</a:t>
            </a:r>
          </a:p>
          <a:p>
            <a:pPr lvl="2"/>
            <a:r>
              <a:rPr lang="en-US" dirty="0"/>
              <a:t>Employee=‘Jesse’</a:t>
            </a:r>
          </a:p>
          <a:p>
            <a:pPr lvl="1"/>
            <a:endParaRPr lang="en-US" dirty="0"/>
          </a:p>
        </p:txBody>
      </p:sp>
    </p:spTree>
    <p:extLst>
      <p:ext uri="{BB962C8B-B14F-4D97-AF65-F5344CB8AC3E}">
        <p14:creationId xmlns:p14="http://schemas.microsoft.com/office/powerpoint/2010/main" val="2467751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Primitive Variables</a:t>
            </a:r>
          </a:p>
          <a:p>
            <a:pPr lvl="1"/>
            <a:r>
              <a:rPr lang="en-US" dirty="0">
                <a:solidFill>
                  <a:schemeClr val="bg1"/>
                </a:solidFill>
              </a:rPr>
              <a:t>In-class exercise:</a:t>
            </a:r>
          </a:p>
          <a:p>
            <a:pPr lvl="2"/>
            <a:r>
              <a:rPr lang="en-US" dirty="0">
                <a:solidFill>
                  <a:schemeClr val="bg1"/>
                </a:solidFill>
              </a:rPr>
              <a:t>Create a variable that holds a customer name</a:t>
            </a:r>
          </a:p>
          <a:p>
            <a:pPr lvl="2"/>
            <a:r>
              <a:rPr lang="en-US" dirty="0">
                <a:solidFill>
                  <a:schemeClr val="bg1"/>
                </a:solidFill>
              </a:rPr>
              <a:t>Rewrite the value in the variable</a:t>
            </a:r>
          </a:p>
          <a:p>
            <a:pPr lvl="1"/>
            <a:endParaRPr lang="en-US" dirty="0"/>
          </a:p>
        </p:txBody>
      </p:sp>
    </p:spTree>
    <p:extLst>
      <p:ext uri="{BB962C8B-B14F-4D97-AF65-F5344CB8AC3E}">
        <p14:creationId xmlns:p14="http://schemas.microsoft.com/office/powerpoint/2010/main" val="10048683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Primitive Variables</a:t>
            </a:r>
          </a:p>
          <a:p>
            <a:pPr lvl="1"/>
            <a:r>
              <a:rPr lang="en-US" dirty="0">
                <a:solidFill>
                  <a:srgbClr val="FFC000"/>
                </a:solidFill>
              </a:rPr>
              <a:t>What will prevent Python from performing incorrect operations on different types of data?</a:t>
            </a:r>
          </a:p>
          <a:p>
            <a:pPr lvl="1"/>
            <a:r>
              <a:rPr lang="en-US" dirty="0"/>
              <a:t>Datatypes</a:t>
            </a:r>
          </a:p>
          <a:p>
            <a:pPr lvl="1"/>
            <a:endParaRPr lang="en-US" dirty="0"/>
          </a:p>
        </p:txBody>
      </p:sp>
    </p:spTree>
    <p:extLst>
      <p:ext uri="{BB962C8B-B14F-4D97-AF65-F5344CB8AC3E}">
        <p14:creationId xmlns:p14="http://schemas.microsoft.com/office/powerpoint/2010/main" val="14664849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Primitive Variables</a:t>
            </a:r>
          </a:p>
          <a:p>
            <a:pPr lvl="1"/>
            <a:r>
              <a:rPr lang="en-US" dirty="0"/>
              <a:t>Integers</a:t>
            </a:r>
          </a:p>
          <a:p>
            <a:pPr lvl="2"/>
            <a:r>
              <a:rPr lang="en-US" dirty="0"/>
              <a:t>Whole numbers</a:t>
            </a:r>
          </a:p>
          <a:p>
            <a:pPr lvl="2"/>
            <a:r>
              <a:rPr lang="en-US" dirty="0"/>
              <a:t>Exact values</a:t>
            </a:r>
          </a:p>
          <a:p>
            <a:pPr lvl="2"/>
            <a:r>
              <a:rPr lang="en-US" dirty="0" err="1"/>
              <a:t>Int_val</a:t>
            </a:r>
            <a:r>
              <a:rPr lang="en-US" dirty="0"/>
              <a:t> = 5</a:t>
            </a:r>
          </a:p>
          <a:p>
            <a:pPr lvl="1"/>
            <a:endParaRPr lang="en-US" dirty="0"/>
          </a:p>
        </p:txBody>
      </p:sp>
    </p:spTree>
    <p:extLst>
      <p:ext uri="{BB962C8B-B14F-4D97-AF65-F5344CB8AC3E}">
        <p14:creationId xmlns:p14="http://schemas.microsoft.com/office/powerpoint/2010/main" val="40679000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Primitive Variables</a:t>
            </a:r>
          </a:p>
          <a:p>
            <a:pPr lvl="1"/>
            <a:r>
              <a:rPr lang="en-US" dirty="0"/>
              <a:t>Float</a:t>
            </a:r>
          </a:p>
          <a:p>
            <a:pPr lvl="2"/>
            <a:r>
              <a:rPr lang="en-US" dirty="0"/>
              <a:t>Decimal values</a:t>
            </a:r>
          </a:p>
          <a:p>
            <a:pPr lvl="2"/>
            <a:r>
              <a:rPr lang="en-US" dirty="0"/>
              <a:t>Approximate values</a:t>
            </a:r>
          </a:p>
          <a:p>
            <a:pPr lvl="2"/>
            <a:r>
              <a:rPr lang="en-US" dirty="0" err="1"/>
              <a:t>Float_val</a:t>
            </a:r>
            <a:r>
              <a:rPr lang="en-US" dirty="0"/>
              <a:t> = 2.5</a:t>
            </a:r>
          </a:p>
          <a:p>
            <a:pPr lvl="1"/>
            <a:endParaRPr lang="en-US" dirty="0"/>
          </a:p>
        </p:txBody>
      </p:sp>
    </p:spTree>
    <p:extLst>
      <p:ext uri="{BB962C8B-B14F-4D97-AF65-F5344CB8AC3E}">
        <p14:creationId xmlns:p14="http://schemas.microsoft.com/office/powerpoint/2010/main" val="9404961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Primitive Variables</a:t>
            </a:r>
          </a:p>
          <a:p>
            <a:pPr lvl="1"/>
            <a:r>
              <a:rPr lang="en-US" dirty="0"/>
              <a:t>Strings</a:t>
            </a:r>
          </a:p>
          <a:p>
            <a:pPr lvl="2"/>
            <a:r>
              <a:rPr lang="en-US" dirty="0"/>
              <a:t>Characters, text storage, and limited markup storage</a:t>
            </a:r>
          </a:p>
          <a:p>
            <a:pPr lvl="2"/>
            <a:r>
              <a:rPr lang="en-US" dirty="0" err="1"/>
              <a:t>String_val</a:t>
            </a:r>
            <a:r>
              <a:rPr lang="en-US" dirty="0"/>
              <a:t> = “this is a string, friend” </a:t>
            </a:r>
          </a:p>
          <a:p>
            <a:pPr lvl="2"/>
            <a:r>
              <a:rPr lang="en-US" dirty="0" err="1"/>
              <a:t>string_val</a:t>
            </a:r>
            <a:r>
              <a:rPr lang="en-US" dirty="0"/>
              <a:t> = ‘this is also a string, friend’</a:t>
            </a:r>
          </a:p>
          <a:p>
            <a:pPr lvl="1"/>
            <a:endParaRPr lang="en-US" dirty="0"/>
          </a:p>
        </p:txBody>
      </p:sp>
    </p:spTree>
    <p:extLst>
      <p:ext uri="{BB962C8B-B14F-4D97-AF65-F5344CB8AC3E}">
        <p14:creationId xmlns:p14="http://schemas.microsoft.com/office/powerpoint/2010/main" val="4344251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Primitive Variables</a:t>
            </a:r>
          </a:p>
          <a:p>
            <a:pPr lvl="1"/>
            <a:r>
              <a:rPr lang="en-US" dirty="0"/>
              <a:t>Booleans</a:t>
            </a:r>
          </a:p>
          <a:p>
            <a:pPr lvl="2"/>
            <a:r>
              <a:rPr lang="en-US" dirty="0"/>
              <a:t>Yes or no values</a:t>
            </a:r>
          </a:p>
          <a:p>
            <a:pPr lvl="2"/>
            <a:r>
              <a:rPr lang="en-US" dirty="0"/>
              <a:t>True or false values</a:t>
            </a:r>
          </a:p>
          <a:p>
            <a:pPr lvl="2"/>
            <a:r>
              <a:rPr lang="en-US" dirty="0" err="1"/>
              <a:t>bool_true_val</a:t>
            </a:r>
            <a:r>
              <a:rPr lang="en-US" dirty="0"/>
              <a:t> = True</a:t>
            </a:r>
          </a:p>
          <a:p>
            <a:pPr lvl="2"/>
            <a:r>
              <a:rPr lang="en-US" dirty="0" err="1"/>
              <a:t>bool_false_val</a:t>
            </a:r>
            <a:r>
              <a:rPr lang="en-US" dirty="0"/>
              <a:t> = False</a:t>
            </a:r>
          </a:p>
          <a:p>
            <a:pPr lvl="1"/>
            <a:endParaRPr lang="en-US" dirty="0"/>
          </a:p>
        </p:txBody>
      </p:sp>
    </p:spTree>
    <p:extLst>
      <p:ext uri="{BB962C8B-B14F-4D97-AF65-F5344CB8AC3E}">
        <p14:creationId xmlns:p14="http://schemas.microsoft.com/office/powerpoint/2010/main" val="137562374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Primitive Variables</a:t>
            </a:r>
          </a:p>
          <a:p>
            <a:pPr lvl="1"/>
            <a:r>
              <a:rPr lang="en-US" dirty="0"/>
              <a:t>Datatype tells what operations are permissible</a:t>
            </a:r>
          </a:p>
          <a:p>
            <a:pPr lvl="2"/>
            <a:r>
              <a:rPr lang="en-US" dirty="0"/>
              <a:t>‘+’ Operator adds numeric data types</a:t>
            </a:r>
          </a:p>
          <a:p>
            <a:pPr lvl="2"/>
            <a:r>
              <a:rPr lang="en-US" dirty="0"/>
              <a:t>‘+’ Operator concatenates strings</a:t>
            </a:r>
          </a:p>
          <a:p>
            <a:pPr lvl="1"/>
            <a:r>
              <a:rPr lang="en-US" dirty="0"/>
              <a:t>In-class exercise:</a:t>
            </a:r>
          </a:p>
          <a:p>
            <a:pPr lvl="2"/>
            <a:r>
              <a:rPr lang="en-US" dirty="0"/>
              <a:t>Add two numbers together</a:t>
            </a:r>
          </a:p>
          <a:p>
            <a:pPr lvl="2"/>
            <a:r>
              <a:rPr lang="en-US" dirty="0"/>
              <a:t>Concatenate two strings together</a:t>
            </a:r>
          </a:p>
          <a:p>
            <a:pPr lvl="2"/>
            <a:r>
              <a:rPr lang="en-US" dirty="0"/>
              <a:t>Add a number and a string together</a:t>
            </a:r>
          </a:p>
          <a:p>
            <a:pPr lvl="1"/>
            <a:endParaRPr lang="en-US" dirty="0"/>
          </a:p>
        </p:txBody>
      </p:sp>
    </p:spTree>
    <p:extLst>
      <p:ext uri="{BB962C8B-B14F-4D97-AF65-F5344CB8AC3E}">
        <p14:creationId xmlns:p14="http://schemas.microsoft.com/office/powerpoint/2010/main" val="28157605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Overview</a:t>
            </a:r>
          </a:p>
        </p:txBody>
      </p:sp>
      <p:sp>
        <p:nvSpPr>
          <p:cNvPr id="3" name="Content Placeholder 2"/>
          <p:cNvSpPr>
            <a:spLocks noGrp="1"/>
          </p:cNvSpPr>
          <p:nvPr>
            <p:ph idx="1"/>
          </p:nvPr>
        </p:nvSpPr>
        <p:spPr/>
        <p:txBody>
          <a:bodyPr>
            <a:normAutofit fontScale="92500" lnSpcReduction="20000"/>
          </a:bodyPr>
          <a:lstStyle/>
          <a:p>
            <a:r>
              <a:rPr lang="en-US" dirty="0"/>
              <a:t>Review of Basics</a:t>
            </a:r>
          </a:p>
          <a:p>
            <a:r>
              <a:rPr lang="en-US" dirty="0"/>
              <a:t>Extending Python</a:t>
            </a:r>
          </a:p>
          <a:p>
            <a:r>
              <a:rPr lang="en-US" dirty="0"/>
              <a:t>The </a:t>
            </a:r>
            <a:r>
              <a:rPr lang="en-US" dirty="0" err="1"/>
              <a:t>Pythonic</a:t>
            </a:r>
            <a:r>
              <a:rPr lang="en-US" dirty="0"/>
              <a:t> Way</a:t>
            </a:r>
          </a:p>
          <a:p>
            <a:r>
              <a:rPr lang="en-US" dirty="0"/>
              <a:t>Pandas Data Wrangling</a:t>
            </a:r>
          </a:p>
          <a:p>
            <a:r>
              <a:rPr lang="en-US" dirty="0" err="1"/>
              <a:t>PyODBC</a:t>
            </a:r>
            <a:r>
              <a:rPr lang="en-US" dirty="0"/>
              <a:t> Data Base Connector</a:t>
            </a:r>
          </a:p>
          <a:p>
            <a:r>
              <a:rPr lang="en-US" dirty="0" err="1"/>
              <a:t>MatPlotLib</a:t>
            </a:r>
            <a:r>
              <a:rPr lang="en-US" dirty="0"/>
              <a:t> Visuals</a:t>
            </a:r>
          </a:p>
          <a:p>
            <a:r>
              <a:rPr lang="en-US" dirty="0" err="1"/>
              <a:t>Scikit</a:t>
            </a:r>
            <a:r>
              <a:rPr lang="en-US" dirty="0"/>
              <a:t>-Learn Machine Learning</a:t>
            </a:r>
          </a:p>
          <a:p>
            <a:r>
              <a:rPr lang="en-US" dirty="0"/>
              <a:t>Automating Python Scripts in Windows</a:t>
            </a:r>
          </a:p>
          <a:p>
            <a:r>
              <a:rPr lang="en-US" dirty="0"/>
              <a:t>Putting It All Together</a:t>
            </a:r>
          </a:p>
          <a:p>
            <a:endParaRPr lang="en-US" dirty="0"/>
          </a:p>
        </p:txBody>
      </p:sp>
    </p:spTree>
    <p:extLst>
      <p:ext uri="{BB962C8B-B14F-4D97-AF65-F5344CB8AC3E}">
        <p14:creationId xmlns:p14="http://schemas.microsoft.com/office/powerpoint/2010/main" val="7101365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lnSpcReduction="10000"/>
          </a:bodyPr>
          <a:lstStyle/>
          <a:p>
            <a:r>
              <a:rPr lang="en-US" dirty="0"/>
              <a:t>Variables</a:t>
            </a:r>
          </a:p>
          <a:p>
            <a:pPr lvl="1"/>
            <a:r>
              <a:rPr lang="en-US" dirty="0"/>
              <a:t>Problem:</a:t>
            </a:r>
          </a:p>
          <a:p>
            <a:pPr lvl="1"/>
            <a:r>
              <a:rPr lang="en-US" dirty="0"/>
              <a:t>When I try and add a string that is definitely a number to a number, I still get an error.  The string is ‘5’, so I know it should be a number, but Python doesn’t understand this</a:t>
            </a:r>
          </a:p>
          <a:p>
            <a:pPr lvl="1"/>
            <a:r>
              <a:rPr lang="en-US" dirty="0">
                <a:solidFill>
                  <a:srgbClr val="FFC000"/>
                </a:solidFill>
              </a:rPr>
              <a:t>How can I check what a variable’s current data type is?</a:t>
            </a:r>
          </a:p>
          <a:p>
            <a:pPr lvl="1"/>
            <a:r>
              <a:rPr lang="en-US" dirty="0">
                <a:solidFill>
                  <a:srgbClr val="FFC000"/>
                </a:solidFill>
              </a:rPr>
              <a:t>How can I get Python to understand a certain datatype should actually be something else?</a:t>
            </a:r>
          </a:p>
          <a:p>
            <a:pPr lvl="1"/>
            <a:endParaRPr lang="en-US" dirty="0">
              <a:solidFill>
                <a:srgbClr val="FFC000"/>
              </a:solidFill>
            </a:endParaRPr>
          </a:p>
          <a:p>
            <a:pPr lvl="1"/>
            <a:endParaRPr lang="en-US" dirty="0"/>
          </a:p>
        </p:txBody>
      </p:sp>
    </p:spTree>
    <p:extLst>
      <p:ext uri="{BB962C8B-B14F-4D97-AF65-F5344CB8AC3E}">
        <p14:creationId xmlns:p14="http://schemas.microsoft.com/office/powerpoint/2010/main" val="40045389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Variables</a:t>
            </a:r>
          </a:p>
          <a:p>
            <a:pPr lvl="1"/>
            <a:r>
              <a:rPr lang="en-US" dirty="0"/>
              <a:t>Getting the type</a:t>
            </a:r>
          </a:p>
          <a:p>
            <a:pPr lvl="2"/>
            <a:r>
              <a:rPr lang="en-US" dirty="0"/>
              <a:t>type() function</a:t>
            </a:r>
          </a:p>
          <a:p>
            <a:pPr lvl="1"/>
            <a:r>
              <a:rPr lang="en-US" dirty="0"/>
              <a:t>Conversions</a:t>
            </a:r>
          </a:p>
          <a:p>
            <a:pPr lvl="2"/>
            <a:r>
              <a:rPr lang="en-US" dirty="0"/>
              <a:t>type name, followed by value to convert in parenthesis</a:t>
            </a:r>
          </a:p>
          <a:p>
            <a:pPr lvl="2"/>
            <a:r>
              <a:rPr lang="en-US" dirty="0"/>
              <a:t>float(</a:t>
            </a:r>
            <a:r>
              <a:rPr lang="en-US" dirty="0" err="1"/>
              <a:t>int_val</a:t>
            </a:r>
            <a:r>
              <a:rPr lang="en-US" dirty="0"/>
              <a:t>)</a:t>
            </a:r>
          </a:p>
          <a:p>
            <a:pPr lvl="2"/>
            <a:r>
              <a:rPr lang="en-US" dirty="0" err="1"/>
              <a:t>str</a:t>
            </a:r>
            <a:r>
              <a:rPr lang="en-US" dirty="0"/>
              <a:t>(</a:t>
            </a:r>
            <a:r>
              <a:rPr lang="en-US" dirty="0" err="1"/>
              <a:t>double_val</a:t>
            </a:r>
            <a:r>
              <a:rPr lang="en-US" dirty="0"/>
              <a:t>)</a:t>
            </a:r>
          </a:p>
          <a:p>
            <a:pPr lvl="1"/>
            <a:endParaRPr lang="en-US" dirty="0"/>
          </a:p>
        </p:txBody>
      </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00600" y="2286000"/>
            <a:ext cx="1276350" cy="752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76400" y="5105400"/>
            <a:ext cx="1924050" cy="12287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805129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Variables</a:t>
            </a:r>
          </a:p>
          <a:p>
            <a:pPr lvl="1"/>
            <a:r>
              <a:rPr lang="en-US" dirty="0"/>
              <a:t>In-class exercise:</a:t>
            </a:r>
          </a:p>
          <a:p>
            <a:pPr lvl="1"/>
            <a:r>
              <a:rPr lang="en-US" dirty="0"/>
              <a:t>Give the following variables:</a:t>
            </a:r>
          </a:p>
          <a:p>
            <a:pPr lvl="2"/>
            <a:r>
              <a:rPr lang="en-US" dirty="0"/>
              <a:t>Make sure you know what the datatypes are</a:t>
            </a:r>
          </a:p>
          <a:p>
            <a:pPr lvl="2"/>
            <a:r>
              <a:rPr lang="en-US" dirty="0"/>
              <a:t>Mathematically add them</a:t>
            </a:r>
          </a:p>
          <a:p>
            <a:pPr lvl="1"/>
            <a:r>
              <a:rPr lang="en-US" dirty="0" err="1"/>
              <a:t>current_engine_hours</a:t>
            </a:r>
            <a:r>
              <a:rPr lang="en-US" dirty="0"/>
              <a:t> = 147</a:t>
            </a:r>
          </a:p>
          <a:p>
            <a:pPr lvl="1"/>
            <a:r>
              <a:rPr lang="en-US" dirty="0" err="1"/>
              <a:t>next_reported_hours</a:t>
            </a:r>
            <a:r>
              <a:rPr lang="en-US" dirty="0"/>
              <a:t> = ‘3’</a:t>
            </a:r>
          </a:p>
        </p:txBody>
      </p:sp>
    </p:spTree>
    <p:extLst>
      <p:ext uri="{BB962C8B-B14F-4D97-AF65-F5344CB8AC3E}">
        <p14:creationId xmlns:p14="http://schemas.microsoft.com/office/powerpoint/2010/main" val="388527994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7000" r="-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a:solidFill>
            <a:schemeClr val="bg1">
              <a:lumMod val="10000"/>
              <a:alpha val="50000"/>
            </a:schemeClr>
          </a:solidFill>
        </p:spPr>
        <p:txBody>
          <a:bodyPr>
            <a:normAutofit/>
          </a:bodyPr>
          <a:lstStyle/>
          <a:p>
            <a:r>
              <a:rPr lang="en-US" dirty="0"/>
              <a:t>Review</a:t>
            </a:r>
          </a:p>
          <a:p>
            <a:pPr lvl="1"/>
            <a:r>
              <a:rPr lang="en-US" dirty="0"/>
              <a:t>Integrated </a:t>
            </a:r>
            <a:r>
              <a:rPr lang="en-US"/>
              <a:t>Development Environments</a:t>
            </a:r>
          </a:p>
          <a:p>
            <a:pPr lvl="1"/>
            <a:r>
              <a:rPr lang="en-US" dirty="0"/>
              <a:t>Variables</a:t>
            </a:r>
          </a:p>
          <a:p>
            <a:pPr lvl="1"/>
            <a:r>
              <a:rPr lang="en-US" dirty="0"/>
              <a:t>Datatypes</a:t>
            </a:r>
          </a:p>
          <a:p>
            <a:pPr lvl="1"/>
            <a:r>
              <a:rPr lang="en-US" dirty="0"/>
              <a:t>Conversions</a:t>
            </a:r>
          </a:p>
          <a:p>
            <a:pPr lvl="1"/>
            <a:endParaRPr lang="en-US" dirty="0"/>
          </a:p>
        </p:txBody>
      </p:sp>
    </p:spTree>
    <p:extLst>
      <p:ext uri="{BB962C8B-B14F-4D97-AF65-F5344CB8AC3E}">
        <p14:creationId xmlns:p14="http://schemas.microsoft.com/office/powerpoint/2010/main" val="1136222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Comments</a:t>
            </a:r>
          </a:p>
          <a:p>
            <a:pPr lvl="1"/>
            <a:r>
              <a:rPr lang="en-US" dirty="0"/>
              <a:t>Problem:</a:t>
            </a:r>
          </a:p>
          <a:p>
            <a:pPr lvl="1"/>
            <a:r>
              <a:rPr lang="en-US" dirty="0"/>
              <a:t>I understand what code I have written, but I am not sure I will understand later.  I am also not sure if my teammates will understand what the code is doing if they need to work on the same code.</a:t>
            </a:r>
          </a:p>
          <a:p>
            <a:pPr lvl="1"/>
            <a:r>
              <a:rPr lang="en-US" dirty="0">
                <a:solidFill>
                  <a:srgbClr val="FFC000"/>
                </a:solidFill>
              </a:rPr>
              <a:t>How can I explain or annotate my code without the computer thinking I am giving it commands?</a:t>
            </a:r>
          </a:p>
          <a:p>
            <a:pPr lvl="1"/>
            <a:endParaRPr lang="en-US" dirty="0"/>
          </a:p>
        </p:txBody>
      </p:sp>
    </p:spTree>
    <p:extLst>
      <p:ext uri="{BB962C8B-B14F-4D97-AF65-F5344CB8AC3E}">
        <p14:creationId xmlns:p14="http://schemas.microsoft.com/office/powerpoint/2010/main" val="3069125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Comments</a:t>
            </a:r>
          </a:p>
          <a:p>
            <a:pPr lvl="1"/>
            <a:r>
              <a:rPr lang="en-US" dirty="0"/>
              <a:t>#</a:t>
            </a:r>
          </a:p>
          <a:p>
            <a:pPr lvl="2"/>
            <a:r>
              <a:rPr lang="en-US" dirty="0"/>
              <a:t>Single-line comment</a:t>
            </a:r>
          </a:p>
          <a:p>
            <a:pPr lvl="1"/>
            <a:r>
              <a:rPr lang="en-US" dirty="0"/>
              <a:t>“”” “”” or ‘’’ ‘’’</a:t>
            </a:r>
          </a:p>
          <a:p>
            <a:pPr lvl="2"/>
            <a:r>
              <a:rPr lang="en-US" dirty="0"/>
              <a:t>Designed for documentation sections</a:t>
            </a:r>
          </a:p>
          <a:p>
            <a:pPr lvl="2"/>
            <a:r>
              <a:rPr lang="en-US" dirty="0"/>
              <a:t>Can work as a block-style comment for testing</a:t>
            </a:r>
          </a:p>
          <a:p>
            <a:pPr lvl="1"/>
            <a:endParaRPr lang="en-US" dirty="0"/>
          </a:p>
        </p:txBody>
      </p:sp>
    </p:spTree>
    <p:extLst>
      <p:ext uri="{BB962C8B-B14F-4D97-AF65-F5344CB8AC3E}">
        <p14:creationId xmlns:p14="http://schemas.microsoft.com/office/powerpoint/2010/main" val="363944479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Collections</a:t>
            </a:r>
          </a:p>
          <a:p>
            <a:pPr lvl="1"/>
            <a:r>
              <a:rPr lang="en-US" dirty="0"/>
              <a:t>Problem:</a:t>
            </a:r>
          </a:p>
          <a:p>
            <a:pPr lvl="1"/>
            <a:r>
              <a:rPr lang="en-US" dirty="0"/>
              <a:t>Single values in variables in usually useful, but sometimes I need to represent multiple values of data that belong to the same thing, such as the day names in a week, without wanting to create a separate variable for each value.</a:t>
            </a:r>
          </a:p>
          <a:p>
            <a:pPr lvl="1"/>
            <a:r>
              <a:rPr lang="en-US" dirty="0">
                <a:solidFill>
                  <a:srgbClr val="FFC000"/>
                </a:solidFill>
              </a:rPr>
              <a:t>How can I store multiple values in one variable?</a:t>
            </a:r>
          </a:p>
        </p:txBody>
      </p:sp>
    </p:spTree>
    <p:extLst>
      <p:ext uri="{BB962C8B-B14F-4D97-AF65-F5344CB8AC3E}">
        <p14:creationId xmlns:p14="http://schemas.microsoft.com/office/powerpoint/2010/main" val="185671679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Collections</a:t>
            </a:r>
          </a:p>
          <a:p>
            <a:pPr lvl="1"/>
            <a:r>
              <a:rPr lang="en-US" dirty="0">
                <a:solidFill>
                  <a:srgbClr val="FFC000"/>
                </a:solidFill>
              </a:rPr>
              <a:t>How can I store multiple values in one variable?</a:t>
            </a:r>
          </a:p>
          <a:p>
            <a:pPr lvl="2"/>
            <a:r>
              <a:rPr lang="en-US" dirty="0"/>
              <a:t>Tuple</a:t>
            </a:r>
          </a:p>
          <a:p>
            <a:pPr lvl="2"/>
            <a:r>
              <a:rPr lang="en-US" dirty="0"/>
              <a:t>List</a:t>
            </a:r>
          </a:p>
        </p:txBody>
      </p:sp>
    </p:spTree>
    <p:extLst>
      <p:ext uri="{BB962C8B-B14F-4D97-AF65-F5344CB8AC3E}">
        <p14:creationId xmlns:p14="http://schemas.microsoft.com/office/powerpoint/2010/main" val="159811011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Collections</a:t>
            </a:r>
          </a:p>
          <a:p>
            <a:pPr lvl="1"/>
            <a:r>
              <a:rPr lang="en-US" dirty="0"/>
              <a:t>tuple</a:t>
            </a:r>
          </a:p>
          <a:p>
            <a:pPr lvl="2"/>
            <a:r>
              <a:rPr lang="en-US" dirty="0"/>
              <a:t>Tuple is mathematical set of numbers</a:t>
            </a:r>
          </a:p>
          <a:p>
            <a:pPr lvl="2"/>
            <a:r>
              <a:rPr lang="en-US" dirty="0"/>
              <a:t>Set and access elements with ()</a:t>
            </a:r>
          </a:p>
          <a:p>
            <a:pPr lvl="2"/>
            <a:r>
              <a:rPr lang="en-US" dirty="0"/>
              <a:t>Analogous to array, value-type collection</a:t>
            </a:r>
          </a:p>
          <a:p>
            <a:pPr lvl="2"/>
            <a:r>
              <a:rPr lang="en-US" dirty="0"/>
              <a:t>Can mix value data types</a:t>
            </a:r>
          </a:p>
        </p:txBody>
      </p:sp>
      <p:pic>
        <p:nvPicPr>
          <p:cNvPr id="5" name="Picture 4">
            <a:extLst>
              <a:ext uri="{FF2B5EF4-FFF2-40B4-BE49-F238E27FC236}">
                <a16:creationId xmlns:a16="http://schemas.microsoft.com/office/drawing/2014/main" id="{A3B0B08C-2752-4EC9-BD64-7A6D04612B24}"/>
              </a:ext>
            </a:extLst>
          </p:cNvPr>
          <p:cNvPicPr>
            <a:picLocks noChangeAspect="1"/>
          </p:cNvPicPr>
          <p:nvPr/>
        </p:nvPicPr>
        <p:blipFill>
          <a:blip r:embed="rId3"/>
          <a:stretch>
            <a:fillRect/>
          </a:stretch>
        </p:blipFill>
        <p:spPr>
          <a:xfrm>
            <a:off x="533400" y="4648200"/>
            <a:ext cx="8077200" cy="1790700"/>
          </a:xfrm>
          <a:prstGeom prst="rect">
            <a:avLst/>
          </a:prstGeom>
        </p:spPr>
      </p:pic>
    </p:spTree>
    <p:extLst>
      <p:ext uri="{BB962C8B-B14F-4D97-AF65-F5344CB8AC3E}">
        <p14:creationId xmlns:p14="http://schemas.microsoft.com/office/powerpoint/2010/main" val="29483555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Collections</a:t>
            </a:r>
          </a:p>
          <a:p>
            <a:pPr lvl="1"/>
            <a:r>
              <a:rPr lang="en-US" dirty="0"/>
              <a:t>list</a:t>
            </a:r>
          </a:p>
          <a:p>
            <a:pPr lvl="2"/>
            <a:r>
              <a:rPr lang="en-US" dirty="0"/>
              <a:t>Holds multiple values that can change</a:t>
            </a:r>
          </a:p>
          <a:p>
            <a:pPr lvl="2"/>
            <a:r>
              <a:rPr lang="en-US" dirty="0"/>
              <a:t>Set and access elements with []</a:t>
            </a:r>
          </a:p>
          <a:p>
            <a:pPr lvl="2"/>
            <a:r>
              <a:rPr lang="en-US" dirty="0"/>
              <a:t>Reference-type collection</a:t>
            </a:r>
          </a:p>
          <a:p>
            <a:pPr lvl="2"/>
            <a:r>
              <a:rPr lang="en-US" dirty="0"/>
              <a:t>Can mix value data types</a:t>
            </a:r>
          </a:p>
        </p:txBody>
      </p:sp>
      <p:pic>
        <p:nvPicPr>
          <p:cNvPr id="4" name="Picture 3">
            <a:extLst>
              <a:ext uri="{FF2B5EF4-FFF2-40B4-BE49-F238E27FC236}">
                <a16:creationId xmlns:a16="http://schemas.microsoft.com/office/drawing/2014/main" id="{4FE89134-B851-4B7A-90DD-6BBB1B4CCD09}"/>
              </a:ext>
            </a:extLst>
          </p:cNvPr>
          <p:cNvPicPr>
            <a:picLocks noChangeAspect="1"/>
          </p:cNvPicPr>
          <p:nvPr/>
        </p:nvPicPr>
        <p:blipFill>
          <a:blip r:embed="rId3"/>
          <a:stretch>
            <a:fillRect/>
          </a:stretch>
        </p:blipFill>
        <p:spPr>
          <a:xfrm>
            <a:off x="2224087" y="4495800"/>
            <a:ext cx="4695825" cy="2161904"/>
          </a:xfrm>
          <a:prstGeom prst="rect">
            <a:avLst/>
          </a:prstGeom>
        </p:spPr>
      </p:pic>
    </p:spTree>
    <p:extLst>
      <p:ext uri="{BB962C8B-B14F-4D97-AF65-F5344CB8AC3E}">
        <p14:creationId xmlns:p14="http://schemas.microsoft.com/office/powerpoint/2010/main" val="13706517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lnSpcReduction="10000"/>
          </a:bodyPr>
          <a:lstStyle/>
          <a:p>
            <a:r>
              <a:rPr lang="en-US" dirty="0"/>
              <a:t>Environments</a:t>
            </a:r>
          </a:p>
          <a:p>
            <a:r>
              <a:rPr lang="en-US" dirty="0"/>
              <a:t>Basic Properties</a:t>
            </a:r>
          </a:p>
          <a:p>
            <a:r>
              <a:rPr lang="en-US" dirty="0"/>
              <a:t>Variables</a:t>
            </a:r>
          </a:p>
          <a:p>
            <a:r>
              <a:rPr lang="en-US" dirty="0"/>
              <a:t>Comments</a:t>
            </a:r>
          </a:p>
          <a:p>
            <a:r>
              <a:rPr lang="en-US" dirty="0"/>
              <a:t>Collections</a:t>
            </a:r>
          </a:p>
          <a:p>
            <a:r>
              <a:rPr lang="en-US" dirty="0"/>
              <a:t>Conditionals</a:t>
            </a:r>
          </a:p>
          <a:p>
            <a:r>
              <a:rPr lang="en-US" dirty="0"/>
              <a:t>Loops</a:t>
            </a:r>
          </a:p>
          <a:p>
            <a:r>
              <a:rPr lang="en-US" dirty="0"/>
              <a:t>Functions</a:t>
            </a:r>
          </a:p>
        </p:txBody>
      </p:sp>
    </p:spTree>
    <p:extLst>
      <p:ext uri="{BB962C8B-B14F-4D97-AF65-F5344CB8AC3E}">
        <p14:creationId xmlns:p14="http://schemas.microsoft.com/office/powerpoint/2010/main" val="1103002120"/>
      </p:ext>
    </p:extLst>
  </p:cSld>
  <p:clrMapOvr>
    <a:overrideClrMapping bg1="lt1" tx1="dk1" bg2="lt2" tx2="dk2" accent1="accent1" accent2="accent2" accent3="accent3" accent4="accent4" accent5="accent5" accent6="accent6" hlink="hlink" folHlink="folHlink"/>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lnSpcReduction="10000"/>
          </a:bodyPr>
          <a:lstStyle/>
          <a:p>
            <a:r>
              <a:rPr lang="en-US" dirty="0"/>
              <a:t>Collections</a:t>
            </a:r>
          </a:p>
          <a:p>
            <a:pPr lvl="1"/>
            <a:r>
              <a:rPr lang="en-US" dirty="0"/>
              <a:t>Problem:</a:t>
            </a:r>
          </a:p>
          <a:p>
            <a:pPr lvl="1"/>
            <a:r>
              <a:rPr lang="en-US" dirty="0"/>
              <a:t>The datatypes that house multiple values are nice, but I would like a way to still give a name for my data.  For instance, maybe I want to keep track of all of my funds across multiple accounts, or perhaps I want to store my restaurant’s specials for each day of the week.</a:t>
            </a:r>
          </a:p>
          <a:p>
            <a:pPr lvl="1"/>
            <a:r>
              <a:rPr lang="en-US" dirty="0">
                <a:solidFill>
                  <a:srgbClr val="FFC000"/>
                </a:solidFill>
              </a:rPr>
              <a:t>How can I create a key-value pair of data that is stored in a single datatype?</a:t>
            </a:r>
          </a:p>
        </p:txBody>
      </p:sp>
    </p:spTree>
    <p:extLst>
      <p:ext uri="{BB962C8B-B14F-4D97-AF65-F5344CB8AC3E}">
        <p14:creationId xmlns:p14="http://schemas.microsoft.com/office/powerpoint/2010/main" val="217354263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Collections</a:t>
            </a:r>
          </a:p>
          <a:p>
            <a:pPr lvl="1"/>
            <a:r>
              <a:rPr lang="en-US" dirty="0">
                <a:solidFill>
                  <a:srgbClr val="FFC000"/>
                </a:solidFill>
              </a:rPr>
              <a:t>How can I create a key-value pair of data that is stored in a single datatype?</a:t>
            </a:r>
          </a:p>
          <a:p>
            <a:pPr lvl="2"/>
            <a:r>
              <a:rPr lang="en-US" dirty="0"/>
              <a:t>dictionary</a:t>
            </a:r>
          </a:p>
        </p:txBody>
      </p:sp>
    </p:spTree>
    <p:extLst>
      <p:ext uri="{BB962C8B-B14F-4D97-AF65-F5344CB8AC3E}">
        <p14:creationId xmlns:p14="http://schemas.microsoft.com/office/powerpoint/2010/main" val="30071330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Collections</a:t>
            </a:r>
          </a:p>
          <a:p>
            <a:pPr lvl="1"/>
            <a:r>
              <a:rPr lang="en-US" dirty="0"/>
              <a:t>dictionary</a:t>
            </a:r>
          </a:p>
          <a:p>
            <a:pPr lvl="2"/>
            <a:r>
              <a:rPr lang="en-US" dirty="0"/>
              <a:t>Hash table, </a:t>
            </a:r>
            <a:r>
              <a:rPr lang="en-US" dirty="0" err="1"/>
              <a:t>name:value</a:t>
            </a:r>
            <a:r>
              <a:rPr lang="en-US" dirty="0"/>
              <a:t> pair</a:t>
            </a:r>
          </a:p>
          <a:p>
            <a:pPr lvl="2"/>
            <a:r>
              <a:rPr lang="en-US" dirty="0"/>
              <a:t>Set with {}</a:t>
            </a:r>
          </a:p>
          <a:p>
            <a:pPr lvl="2"/>
            <a:r>
              <a:rPr lang="en-US" dirty="0"/>
              <a:t>Access elements with []</a:t>
            </a:r>
          </a:p>
          <a:p>
            <a:pPr lvl="2"/>
            <a:r>
              <a:rPr lang="en-US" dirty="0"/>
              <a:t>Very fast at loading values</a:t>
            </a:r>
          </a:p>
          <a:p>
            <a:pPr lvl="2"/>
            <a:r>
              <a:rPr lang="en-US" dirty="0"/>
              <a:t>Further reading: </a:t>
            </a:r>
            <a:r>
              <a:rPr lang="en-US" dirty="0">
                <a:hlinkClick r:id="rId3"/>
              </a:rPr>
              <a:t>https://stackoverflow.com/questions/327311/how-are-pythons-built-in-dictionaries-implemented</a:t>
            </a:r>
            <a:r>
              <a:rPr lang="en-US" dirty="0"/>
              <a:t> </a:t>
            </a:r>
          </a:p>
        </p:txBody>
      </p:sp>
    </p:spTree>
    <p:extLst>
      <p:ext uri="{BB962C8B-B14F-4D97-AF65-F5344CB8AC3E}">
        <p14:creationId xmlns:p14="http://schemas.microsoft.com/office/powerpoint/2010/main" val="96740442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Collections</a:t>
            </a:r>
          </a:p>
          <a:p>
            <a:pPr lvl="1"/>
            <a:r>
              <a:rPr lang="en-US" dirty="0"/>
              <a:t>dictionary</a:t>
            </a:r>
          </a:p>
        </p:txBody>
      </p:sp>
      <p:pic>
        <p:nvPicPr>
          <p:cNvPr id="4" name="Picture 3">
            <a:extLst>
              <a:ext uri="{FF2B5EF4-FFF2-40B4-BE49-F238E27FC236}">
                <a16:creationId xmlns:a16="http://schemas.microsoft.com/office/drawing/2014/main" id="{EF936316-23A6-46BF-B9A4-98844D85D280}"/>
              </a:ext>
            </a:extLst>
          </p:cNvPr>
          <p:cNvPicPr>
            <a:picLocks noChangeAspect="1"/>
          </p:cNvPicPr>
          <p:nvPr/>
        </p:nvPicPr>
        <p:blipFill>
          <a:blip r:embed="rId3"/>
          <a:stretch>
            <a:fillRect/>
          </a:stretch>
        </p:blipFill>
        <p:spPr>
          <a:xfrm>
            <a:off x="1028700" y="3048000"/>
            <a:ext cx="7086600" cy="2828925"/>
          </a:xfrm>
          <a:prstGeom prst="rect">
            <a:avLst/>
          </a:prstGeom>
        </p:spPr>
      </p:pic>
    </p:spTree>
    <p:extLst>
      <p:ext uri="{BB962C8B-B14F-4D97-AF65-F5344CB8AC3E}">
        <p14:creationId xmlns:p14="http://schemas.microsoft.com/office/powerpoint/2010/main" val="380584377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Collections</a:t>
            </a:r>
          </a:p>
          <a:p>
            <a:pPr lvl="1"/>
            <a:r>
              <a:rPr lang="en-US" dirty="0"/>
              <a:t>dictionary</a:t>
            </a:r>
          </a:p>
        </p:txBody>
      </p:sp>
      <p:pic>
        <p:nvPicPr>
          <p:cNvPr id="5" name="Picture 4">
            <a:extLst>
              <a:ext uri="{FF2B5EF4-FFF2-40B4-BE49-F238E27FC236}">
                <a16:creationId xmlns:a16="http://schemas.microsoft.com/office/drawing/2014/main" id="{A7E11C9A-F1F3-4D66-B4C1-C50807AA6AA1}"/>
              </a:ext>
            </a:extLst>
          </p:cNvPr>
          <p:cNvPicPr>
            <a:picLocks noChangeAspect="1"/>
          </p:cNvPicPr>
          <p:nvPr/>
        </p:nvPicPr>
        <p:blipFill>
          <a:blip r:embed="rId3"/>
          <a:stretch>
            <a:fillRect/>
          </a:stretch>
        </p:blipFill>
        <p:spPr>
          <a:xfrm>
            <a:off x="261937" y="2743200"/>
            <a:ext cx="8620125" cy="3886200"/>
          </a:xfrm>
          <a:prstGeom prst="rect">
            <a:avLst/>
          </a:prstGeom>
        </p:spPr>
      </p:pic>
    </p:spTree>
    <p:extLst>
      <p:ext uri="{BB962C8B-B14F-4D97-AF65-F5344CB8AC3E}">
        <p14:creationId xmlns:p14="http://schemas.microsoft.com/office/powerpoint/2010/main" val="311225331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7000" r="-17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F647C-8981-49CA-B3BF-074D40D51AAB}"/>
              </a:ext>
            </a:extLst>
          </p:cNvPr>
          <p:cNvSpPr>
            <a:spLocks noGrp="1"/>
          </p:cNvSpPr>
          <p:nvPr>
            <p:ph type="title"/>
          </p:nvPr>
        </p:nvSpPr>
        <p:spPr/>
        <p:txBody>
          <a:bodyPr/>
          <a:lstStyle/>
          <a:p>
            <a:r>
              <a:rPr lang="en-US" dirty="0">
                <a:solidFill>
                  <a:schemeClr val="bg1"/>
                </a:solidFill>
              </a:rPr>
              <a:t>Review of Basics</a:t>
            </a:r>
          </a:p>
        </p:txBody>
      </p:sp>
      <p:sp>
        <p:nvSpPr>
          <p:cNvPr id="3" name="Content Placeholder 2">
            <a:extLst>
              <a:ext uri="{FF2B5EF4-FFF2-40B4-BE49-F238E27FC236}">
                <a16:creationId xmlns:a16="http://schemas.microsoft.com/office/drawing/2014/main" id="{AE52C564-D527-43FE-8B08-F21489123DA7}"/>
              </a:ext>
            </a:extLst>
          </p:cNvPr>
          <p:cNvSpPr>
            <a:spLocks noGrp="1"/>
          </p:cNvSpPr>
          <p:nvPr>
            <p:ph idx="1"/>
          </p:nvPr>
        </p:nvSpPr>
        <p:spPr/>
        <p:txBody>
          <a:bodyPr/>
          <a:lstStyle/>
          <a:p>
            <a:r>
              <a:rPr lang="en-US" dirty="0">
                <a:solidFill>
                  <a:schemeClr val="bg1"/>
                </a:solidFill>
              </a:rPr>
              <a:t>Class Exercise:</a:t>
            </a:r>
          </a:p>
          <a:p>
            <a:pPr lvl="1"/>
            <a:r>
              <a:rPr lang="en-US" dirty="0">
                <a:solidFill>
                  <a:schemeClr val="bg1"/>
                </a:solidFill>
              </a:rPr>
              <a:t>Create a list of at least 5 foods</a:t>
            </a:r>
          </a:p>
          <a:p>
            <a:pPr lvl="1"/>
            <a:r>
              <a:rPr lang="en-US" dirty="0">
                <a:solidFill>
                  <a:schemeClr val="bg1"/>
                </a:solidFill>
              </a:rPr>
              <a:t>Create a tuple/an array of constant values (like days in the year, approximate value of pi, </a:t>
            </a:r>
            <a:r>
              <a:rPr lang="en-US" dirty="0" err="1">
                <a:solidFill>
                  <a:schemeClr val="bg1"/>
                </a:solidFill>
              </a:rPr>
              <a:t>etc</a:t>
            </a:r>
            <a:r>
              <a:rPr lang="en-US" dirty="0">
                <a:solidFill>
                  <a:schemeClr val="bg1"/>
                </a:solidFill>
              </a:rPr>
              <a:t>)</a:t>
            </a:r>
          </a:p>
          <a:p>
            <a:pPr lvl="1"/>
            <a:r>
              <a:rPr lang="en-US" dirty="0">
                <a:solidFill>
                  <a:schemeClr val="bg1"/>
                </a:solidFill>
              </a:rPr>
              <a:t>Create a dictionary of state abbreviations and names</a:t>
            </a:r>
          </a:p>
          <a:p>
            <a:pPr lvl="1"/>
            <a:r>
              <a:rPr lang="en-US" dirty="0">
                <a:solidFill>
                  <a:schemeClr val="bg1"/>
                </a:solidFill>
              </a:rPr>
              <a:t>Create a list of dictionaries</a:t>
            </a:r>
          </a:p>
        </p:txBody>
      </p:sp>
    </p:spTree>
    <p:extLst>
      <p:ext uri="{BB962C8B-B14F-4D97-AF65-F5344CB8AC3E}">
        <p14:creationId xmlns:p14="http://schemas.microsoft.com/office/powerpoint/2010/main" val="136974360"/>
      </p:ext>
    </p:extLst>
  </p:cSld>
  <p:clrMapOvr>
    <a:overrideClrMapping bg1="lt1" tx1="dk1" bg2="lt2" tx2="dk2" accent1="accent1" accent2="accent2" accent3="accent3" accent4="accent4" accent5="accent5" accent6="accent6" hlink="hlink" folHlink="folHlink"/>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2">
                    <a:lumMod val="85000"/>
                  </a:schemeClr>
                </a:solidFill>
              </a:rPr>
              <a:t>Review of Basics</a:t>
            </a:r>
          </a:p>
        </p:txBody>
      </p:sp>
      <p:sp>
        <p:nvSpPr>
          <p:cNvPr id="3" name="Content Placeholder 2"/>
          <p:cNvSpPr>
            <a:spLocks noGrp="1"/>
          </p:cNvSpPr>
          <p:nvPr>
            <p:ph idx="1"/>
          </p:nvPr>
        </p:nvSpPr>
        <p:spPr/>
        <p:txBody>
          <a:bodyPr/>
          <a:lstStyle/>
          <a:p>
            <a:r>
              <a:rPr lang="en-US" dirty="0">
                <a:solidFill>
                  <a:schemeClr val="bg2">
                    <a:lumMod val="85000"/>
                  </a:schemeClr>
                </a:solidFill>
              </a:rPr>
              <a:t>Conditionals</a:t>
            </a:r>
          </a:p>
          <a:p>
            <a:pPr lvl="1"/>
            <a:r>
              <a:rPr lang="en-US" dirty="0">
                <a:solidFill>
                  <a:schemeClr val="bg2">
                    <a:lumMod val="85000"/>
                  </a:schemeClr>
                </a:solidFill>
              </a:rPr>
              <a:t>Problem:</a:t>
            </a:r>
          </a:p>
          <a:p>
            <a:pPr lvl="1"/>
            <a:r>
              <a:rPr lang="en-US" dirty="0">
                <a:solidFill>
                  <a:schemeClr val="bg2">
                    <a:lumMod val="85000"/>
                  </a:schemeClr>
                </a:solidFill>
              </a:rPr>
              <a:t>I have a happy hour for my restaurant with an a second special in addition to the daily special.  I need my computer to be able to decide which day it is, if it is happy hour, and what specials to display.</a:t>
            </a:r>
          </a:p>
          <a:p>
            <a:pPr lvl="1"/>
            <a:r>
              <a:rPr lang="en-US" dirty="0">
                <a:solidFill>
                  <a:srgbClr val="FFC000"/>
                </a:solidFill>
              </a:rPr>
              <a:t>How do I get the computer to make decisions?</a:t>
            </a:r>
          </a:p>
        </p:txBody>
      </p:sp>
    </p:spTree>
    <p:extLst>
      <p:ext uri="{BB962C8B-B14F-4D97-AF65-F5344CB8AC3E}">
        <p14:creationId xmlns:p14="http://schemas.microsoft.com/office/powerpoint/2010/main" val="332252034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2">
                    <a:lumMod val="85000"/>
                  </a:schemeClr>
                </a:solidFill>
              </a:rPr>
              <a:t>Review of Basics</a:t>
            </a:r>
          </a:p>
        </p:txBody>
      </p:sp>
      <p:sp>
        <p:nvSpPr>
          <p:cNvPr id="3" name="Content Placeholder 2"/>
          <p:cNvSpPr>
            <a:spLocks noGrp="1"/>
          </p:cNvSpPr>
          <p:nvPr>
            <p:ph idx="1"/>
          </p:nvPr>
        </p:nvSpPr>
        <p:spPr/>
        <p:txBody>
          <a:bodyPr/>
          <a:lstStyle/>
          <a:p>
            <a:r>
              <a:rPr lang="en-US" dirty="0">
                <a:solidFill>
                  <a:schemeClr val="bg2">
                    <a:lumMod val="85000"/>
                  </a:schemeClr>
                </a:solidFill>
              </a:rPr>
              <a:t>Conditionals</a:t>
            </a:r>
          </a:p>
          <a:p>
            <a:pPr lvl="1"/>
            <a:r>
              <a:rPr lang="en-US" dirty="0">
                <a:solidFill>
                  <a:schemeClr val="bg2">
                    <a:lumMod val="85000"/>
                  </a:schemeClr>
                </a:solidFill>
              </a:rPr>
              <a:t>if</a:t>
            </a:r>
          </a:p>
          <a:p>
            <a:pPr lvl="1"/>
            <a:r>
              <a:rPr lang="en-US" dirty="0">
                <a:solidFill>
                  <a:schemeClr val="bg2">
                    <a:lumMod val="85000"/>
                  </a:schemeClr>
                </a:solidFill>
              </a:rPr>
              <a:t>if-else</a:t>
            </a:r>
          </a:p>
          <a:p>
            <a:pPr lvl="1"/>
            <a:r>
              <a:rPr lang="en-US" dirty="0">
                <a:solidFill>
                  <a:schemeClr val="bg2">
                    <a:lumMod val="85000"/>
                  </a:schemeClr>
                </a:solidFill>
              </a:rPr>
              <a:t>if-</a:t>
            </a:r>
            <a:r>
              <a:rPr lang="en-US" dirty="0" err="1">
                <a:solidFill>
                  <a:schemeClr val="bg2">
                    <a:lumMod val="85000"/>
                  </a:schemeClr>
                </a:solidFill>
              </a:rPr>
              <a:t>elif</a:t>
            </a:r>
            <a:endParaRPr lang="en-US" dirty="0">
              <a:solidFill>
                <a:schemeClr val="bg2">
                  <a:lumMod val="85000"/>
                </a:schemeClr>
              </a:solidFill>
            </a:endParaRPr>
          </a:p>
          <a:p>
            <a:pPr lvl="1"/>
            <a:r>
              <a:rPr lang="en-US" dirty="0">
                <a:solidFill>
                  <a:schemeClr val="bg2">
                    <a:lumMod val="85000"/>
                  </a:schemeClr>
                </a:solidFill>
              </a:rPr>
              <a:t>if-</a:t>
            </a:r>
            <a:r>
              <a:rPr lang="en-US" dirty="0" err="1">
                <a:solidFill>
                  <a:schemeClr val="bg2">
                    <a:lumMod val="85000"/>
                  </a:schemeClr>
                </a:solidFill>
              </a:rPr>
              <a:t>elif</a:t>
            </a:r>
            <a:r>
              <a:rPr lang="en-US" dirty="0">
                <a:solidFill>
                  <a:schemeClr val="bg2">
                    <a:lumMod val="85000"/>
                  </a:schemeClr>
                </a:solidFill>
              </a:rPr>
              <a:t>-else</a:t>
            </a:r>
          </a:p>
          <a:p>
            <a:pPr lvl="1"/>
            <a:r>
              <a:rPr lang="en-US" dirty="0">
                <a:solidFill>
                  <a:schemeClr val="bg2">
                    <a:lumMod val="85000"/>
                  </a:schemeClr>
                </a:solidFill>
              </a:rPr>
              <a:t>switch</a:t>
            </a:r>
          </a:p>
          <a:p>
            <a:pPr lvl="2"/>
            <a:r>
              <a:rPr lang="en-US" dirty="0">
                <a:solidFill>
                  <a:schemeClr val="bg2">
                    <a:lumMod val="85000"/>
                  </a:schemeClr>
                </a:solidFill>
              </a:rPr>
              <a:t>Not implemented, must use dictionaries in a function</a:t>
            </a:r>
          </a:p>
          <a:p>
            <a:pPr lvl="1"/>
            <a:endParaRPr lang="en-US" dirty="0">
              <a:solidFill>
                <a:schemeClr val="bg2">
                  <a:lumMod val="85000"/>
                </a:schemeClr>
              </a:solidFill>
            </a:endParaRPr>
          </a:p>
        </p:txBody>
      </p:sp>
      <p:pic>
        <p:nvPicPr>
          <p:cNvPr id="1027"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r="3738"/>
          <a:stretch/>
        </p:blipFill>
        <p:spPr bwMode="auto">
          <a:xfrm>
            <a:off x="3581400" y="1628775"/>
            <a:ext cx="1962150" cy="657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81400" y="2286000"/>
            <a:ext cx="1962150" cy="952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9" name="Picture 5"/>
          <p:cNvPicPr>
            <a:picLocks noChangeAspect="1" noChangeArrowheads="1"/>
          </p:cNvPicPr>
          <p:nvPr/>
        </p:nvPicPr>
        <p:blipFill rotWithShape="1">
          <a:blip r:embed="rId5">
            <a:extLst>
              <a:ext uri="{28A0092B-C50C-407E-A947-70E740481C1C}">
                <a14:useLocalDpi xmlns:a14="http://schemas.microsoft.com/office/drawing/2010/main" val="0"/>
              </a:ext>
            </a:extLst>
          </a:blip>
          <a:srcRect r="6364"/>
          <a:stretch/>
        </p:blipFill>
        <p:spPr bwMode="auto">
          <a:xfrm>
            <a:off x="3581400" y="3238500"/>
            <a:ext cx="1962150" cy="152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9" name="Straight Arrow Connector 8"/>
          <p:cNvCxnSpPr/>
          <p:nvPr/>
        </p:nvCxnSpPr>
        <p:spPr>
          <a:xfrm flipH="1" flipV="1">
            <a:off x="5543550" y="4351930"/>
            <a:ext cx="1543050" cy="1"/>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7086600" y="3994898"/>
            <a:ext cx="1447800" cy="646331"/>
          </a:xfrm>
          <a:prstGeom prst="rect">
            <a:avLst/>
          </a:prstGeom>
          <a:noFill/>
          <a:ln>
            <a:solidFill>
              <a:schemeClr val="bg2"/>
            </a:solidFill>
          </a:ln>
        </p:spPr>
        <p:txBody>
          <a:bodyPr wrap="square" rtlCol="0">
            <a:spAutoFit/>
          </a:bodyPr>
          <a:lstStyle/>
          <a:p>
            <a:r>
              <a:rPr lang="en-US" dirty="0"/>
              <a:t>Why did we do this?</a:t>
            </a:r>
          </a:p>
        </p:txBody>
      </p:sp>
    </p:spTree>
    <p:extLst>
      <p:ext uri="{BB962C8B-B14F-4D97-AF65-F5344CB8AC3E}">
        <p14:creationId xmlns:p14="http://schemas.microsoft.com/office/powerpoint/2010/main" val="3898132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lstStyle/>
          <a:p>
            <a:r>
              <a:rPr lang="en-US" dirty="0"/>
              <a:t>Conditionals</a:t>
            </a:r>
          </a:p>
          <a:p>
            <a:pPr lvl="1"/>
            <a:r>
              <a:rPr lang="en-US" dirty="0"/>
              <a:t>Logical operators examples</a:t>
            </a:r>
          </a:p>
        </p:txBody>
      </p:sp>
      <p:pic>
        <p:nvPicPr>
          <p:cNvPr id="5"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71800" y="3429000"/>
            <a:ext cx="3200400" cy="1552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37718386"/>
      </p:ext>
    </p:extLst>
  </p:cSld>
  <p:clrMapOvr>
    <a:overrideClrMapping bg1="lt1" tx1="dk1" bg2="lt2" tx2="dk2" accent1="accent1" accent2="accent2" accent3="accent3" accent4="accent4" accent5="accent5" accent6="accent6" hlink="hlink" folHlink="folHlink"/>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lstStyle/>
          <a:p>
            <a:r>
              <a:rPr lang="en-US" dirty="0"/>
              <a:t>Conditionals Class Example</a:t>
            </a:r>
          </a:p>
          <a:p>
            <a:pPr lvl="1"/>
            <a:r>
              <a:rPr lang="en-US" dirty="0"/>
              <a:t>Example code ‘Daily Specials Example.py’</a:t>
            </a:r>
          </a:p>
          <a:p>
            <a:pPr lvl="1"/>
            <a:endParaRPr lang="en-US" dirty="0"/>
          </a:p>
        </p:txBody>
      </p:sp>
    </p:spTree>
    <p:extLst>
      <p:ext uri="{BB962C8B-B14F-4D97-AF65-F5344CB8AC3E}">
        <p14:creationId xmlns:p14="http://schemas.microsoft.com/office/powerpoint/2010/main" val="1288274379"/>
      </p:ext>
    </p:extLst>
  </p:cSld>
  <p:clrMapOvr>
    <a:overrideClrMapping bg1="lt1" tx1="dk1" bg2="lt2" tx2="dk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Environments</a:t>
            </a:r>
          </a:p>
          <a:p>
            <a:pPr lvl="1"/>
            <a:r>
              <a:rPr lang="en-US" dirty="0"/>
              <a:t>Problem:</a:t>
            </a:r>
          </a:p>
          <a:p>
            <a:pPr lvl="1"/>
            <a:r>
              <a:rPr lang="en-US" dirty="0"/>
              <a:t>You are given a new project in which you need to get updates on parts that are arriving at your facility.  Continually checking for the parts to arrive will waste time, so an automated approach will be beneficial.</a:t>
            </a:r>
          </a:p>
          <a:p>
            <a:pPr lvl="1"/>
            <a:endParaRPr lang="en-US" dirty="0"/>
          </a:p>
        </p:txBody>
      </p:sp>
    </p:spTree>
    <p:extLst>
      <p:ext uri="{BB962C8B-B14F-4D97-AF65-F5344CB8AC3E}">
        <p14:creationId xmlns:p14="http://schemas.microsoft.com/office/powerpoint/2010/main" val="320469230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lstStyle/>
          <a:p>
            <a:r>
              <a:rPr lang="en-US" dirty="0"/>
              <a:t>Conditionals Class Exercise</a:t>
            </a:r>
          </a:p>
          <a:p>
            <a:pPr lvl="1"/>
            <a:r>
              <a:rPr lang="en-US" dirty="0"/>
              <a:t>Write code to compare two variables:</a:t>
            </a:r>
          </a:p>
          <a:p>
            <a:pPr lvl="2"/>
            <a:r>
              <a:rPr lang="en-US" dirty="0"/>
              <a:t>One containing an integer number </a:t>
            </a:r>
          </a:p>
          <a:p>
            <a:pPr lvl="2"/>
            <a:r>
              <a:rPr lang="en-US" dirty="0"/>
              <a:t>One variable containing a string number</a:t>
            </a:r>
          </a:p>
          <a:p>
            <a:pPr lvl="2"/>
            <a:r>
              <a:rPr lang="en-US" dirty="0"/>
              <a:t>For instance, ’10’ &gt; 5 should be True.</a:t>
            </a:r>
          </a:p>
          <a:p>
            <a:pPr lvl="1"/>
            <a:endParaRPr lang="en-US" dirty="0"/>
          </a:p>
        </p:txBody>
      </p:sp>
    </p:spTree>
    <p:extLst>
      <p:ext uri="{BB962C8B-B14F-4D97-AF65-F5344CB8AC3E}">
        <p14:creationId xmlns:p14="http://schemas.microsoft.com/office/powerpoint/2010/main" val="2379924338"/>
      </p:ext>
    </p:extLst>
  </p:cSld>
  <p:clrMapOvr>
    <a:overrideClrMapping bg1="lt1" tx1="dk1" bg2="lt2" tx2="dk2" accent1="accent1" accent2="accent2" accent3="accent3" accent4="accent4" accent5="accent5" accent6="accent6" hlink="hlink" folHlink="folHlink"/>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7000" r="-17000" b="-3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a:solidFill>
            <a:srgbClr val="000000">
              <a:alpha val="50196"/>
            </a:srgbClr>
          </a:solidFill>
        </p:spPr>
        <p:txBody>
          <a:bodyPr/>
          <a:lstStyle/>
          <a:p>
            <a:r>
              <a:rPr lang="en-US" dirty="0"/>
              <a:t>Review</a:t>
            </a:r>
          </a:p>
          <a:p>
            <a:pPr lvl="1"/>
            <a:r>
              <a:rPr lang="en-US" dirty="0"/>
              <a:t>Collections</a:t>
            </a:r>
          </a:p>
          <a:p>
            <a:pPr lvl="2"/>
            <a:r>
              <a:rPr lang="en-US" dirty="0"/>
              <a:t>Tuple/Array</a:t>
            </a:r>
          </a:p>
          <a:p>
            <a:pPr lvl="2"/>
            <a:r>
              <a:rPr lang="en-US" dirty="0"/>
              <a:t>List</a:t>
            </a:r>
          </a:p>
          <a:p>
            <a:pPr lvl="2"/>
            <a:r>
              <a:rPr lang="en-US" dirty="0"/>
              <a:t>Dictionary</a:t>
            </a:r>
          </a:p>
          <a:p>
            <a:pPr lvl="1"/>
            <a:r>
              <a:rPr lang="en-US" dirty="0"/>
              <a:t>Conditionals</a:t>
            </a:r>
          </a:p>
          <a:p>
            <a:pPr lvl="2"/>
            <a:r>
              <a:rPr lang="en-US" dirty="0"/>
              <a:t>Used to make decisions/comparisons</a:t>
            </a:r>
          </a:p>
          <a:p>
            <a:pPr lvl="1"/>
            <a:endParaRPr lang="en-US" dirty="0"/>
          </a:p>
        </p:txBody>
      </p:sp>
    </p:spTree>
    <p:extLst>
      <p:ext uri="{BB962C8B-B14F-4D97-AF65-F5344CB8AC3E}">
        <p14:creationId xmlns:p14="http://schemas.microsoft.com/office/powerpoint/2010/main" val="166249187"/>
      </p:ext>
    </p:extLst>
  </p:cSld>
  <p:clrMapOvr>
    <a:overrideClrMapping bg1="lt1" tx1="dk1" bg2="lt2" tx2="dk2" accent1="accent1" accent2="accent2" accent3="accent3" accent4="accent4" accent5="accent5" accent6="accent6" hlink="hlink" folHlink="folHlink"/>
  </p:clrMapOvr>
</p:sld>
</file>

<file path=ppt/slides/slide5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fontScale="92500"/>
          </a:bodyPr>
          <a:lstStyle/>
          <a:p>
            <a:r>
              <a:rPr lang="en-US" dirty="0"/>
              <a:t>Loops</a:t>
            </a:r>
          </a:p>
          <a:p>
            <a:pPr lvl="1"/>
            <a:r>
              <a:rPr lang="en-US" dirty="0"/>
              <a:t>Problem:</a:t>
            </a:r>
          </a:p>
          <a:p>
            <a:pPr lvl="1"/>
            <a:r>
              <a:rPr lang="en-US" dirty="0"/>
              <a:t>I have written some code, but now I need to apply it to a large number of values in a list.  </a:t>
            </a:r>
          </a:p>
          <a:p>
            <a:pPr lvl="1"/>
            <a:r>
              <a:rPr lang="en-US" dirty="0"/>
              <a:t>I need to find if a specific condition exists, but I do not know how many values I need to check</a:t>
            </a:r>
          </a:p>
          <a:p>
            <a:pPr lvl="1"/>
            <a:r>
              <a:rPr lang="en-US" dirty="0">
                <a:solidFill>
                  <a:srgbClr val="FFC000"/>
                </a:solidFill>
              </a:rPr>
              <a:t>How can I apply the same section of code to a large number of values without rewriting the code?</a:t>
            </a:r>
          </a:p>
          <a:p>
            <a:pPr lvl="1"/>
            <a:r>
              <a:rPr lang="en-US" dirty="0">
                <a:solidFill>
                  <a:srgbClr val="FFC000"/>
                </a:solidFill>
              </a:rPr>
              <a:t>How can I iterate over values checking a condition when I don’t know how many values I need to check?</a:t>
            </a:r>
          </a:p>
          <a:p>
            <a:pPr lvl="1"/>
            <a:endParaRPr lang="en-US" dirty="0"/>
          </a:p>
        </p:txBody>
      </p:sp>
    </p:spTree>
    <p:extLst>
      <p:ext uri="{BB962C8B-B14F-4D97-AF65-F5344CB8AC3E}">
        <p14:creationId xmlns:p14="http://schemas.microsoft.com/office/powerpoint/2010/main" val="286288541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lstStyle/>
          <a:p>
            <a:r>
              <a:rPr lang="en-US" dirty="0"/>
              <a:t>Loops</a:t>
            </a:r>
          </a:p>
          <a:p>
            <a:pPr lvl="1"/>
            <a:r>
              <a:rPr lang="en-US" dirty="0">
                <a:solidFill>
                  <a:srgbClr val="FFC000"/>
                </a:solidFill>
              </a:rPr>
              <a:t>How can I apply the same section of code to a large number of values without rewriting the code?</a:t>
            </a:r>
          </a:p>
          <a:p>
            <a:pPr lvl="1"/>
            <a:r>
              <a:rPr lang="en-US" dirty="0"/>
              <a:t>for loop</a:t>
            </a:r>
          </a:p>
          <a:p>
            <a:pPr lvl="2"/>
            <a:r>
              <a:rPr lang="en-US" dirty="0"/>
              <a:t>Loops through each element in a collection</a:t>
            </a:r>
          </a:p>
          <a:p>
            <a:pPr lvl="2"/>
            <a:r>
              <a:rPr lang="en-US" dirty="0"/>
              <a:t>Use range() to get a quick list of elements</a:t>
            </a:r>
          </a:p>
        </p:txBody>
      </p:sp>
    </p:spTree>
    <p:extLst>
      <p:ext uri="{BB962C8B-B14F-4D97-AF65-F5344CB8AC3E}">
        <p14:creationId xmlns:p14="http://schemas.microsoft.com/office/powerpoint/2010/main" val="277960710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lstStyle/>
          <a:p>
            <a:r>
              <a:rPr lang="en-US" dirty="0"/>
              <a:t>Loops</a:t>
            </a:r>
          </a:p>
        </p:txBody>
      </p:sp>
      <p:pic>
        <p:nvPicPr>
          <p:cNvPr id="5" name="Picture 4">
            <a:extLst>
              <a:ext uri="{FF2B5EF4-FFF2-40B4-BE49-F238E27FC236}">
                <a16:creationId xmlns:a16="http://schemas.microsoft.com/office/drawing/2014/main" id="{85736BDD-8D51-46D7-BA8B-C2BD1C2DB5A0}"/>
              </a:ext>
            </a:extLst>
          </p:cNvPr>
          <p:cNvPicPr>
            <a:picLocks noChangeAspect="1"/>
          </p:cNvPicPr>
          <p:nvPr/>
        </p:nvPicPr>
        <p:blipFill>
          <a:blip r:embed="rId3"/>
          <a:stretch>
            <a:fillRect/>
          </a:stretch>
        </p:blipFill>
        <p:spPr>
          <a:xfrm>
            <a:off x="310980" y="2971800"/>
            <a:ext cx="3814762" cy="2836948"/>
          </a:xfrm>
          <a:prstGeom prst="rect">
            <a:avLst/>
          </a:prstGeom>
        </p:spPr>
      </p:pic>
      <p:pic>
        <p:nvPicPr>
          <p:cNvPr id="6" name="Picture 5">
            <a:extLst>
              <a:ext uri="{FF2B5EF4-FFF2-40B4-BE49-F238E27FC236}">
                <a16:creationId xmlns:a16="http://schemas.microsoft.com/office/drawing/2014/main" id="{3C1193A6-5856-4D6D-9E6D-7F4B3E831C48}"/>
              </a:ext>
            </a:extLst>
          </p:cNvPr>
          <p:cNvPicPr>
            <a:picLocks noChangeAspect="1"/>
          </p:cNvPicPr>
          <p:nvPr/>
        </p:nvPicPr>
        <p:blipFill>
          <a:blip r:embed="rId4"/>
          <a:stretch>
            <a:fillRect/>
          </a:stretch>
        </p:blipFill>
        <p:spPr>
          <a:xfrm>
            <a:off x="5029200" y="2971800"/>
            <a:ext cx="3733800" cy="2834560"/>
          </a:xfrm>
          <a:prstGeom prst="rect">
            <a:avLst/>
          </a:prstGeom>
        </p:spPr>
      </p:pic>
    </p:spTree>
    <p:extLst>
      <p:ext uri="{BB962C8B-B14F-4D97-AF65-F5344CB8AC3E}">
        <p14:creationId xmlns:p14="http://schemas.microsoft.com/office/powerpoint/2010/main" val="429032179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lstStyle/>
          <a:p>
            <a:r>
              <a:rPr lang="en-US" dirty="0"/>
              <a:t>Loops</a:t>
            </a:r>
          </a:p>
          <a:p>
            <a:pPr lvl="1"/>
            <a:r>
              <a:rPr lang="en-US" dirty="0">
                <a:solidFill>
                  <a:srgbClr val="FFC000"/>
                </a:solidFill>
              </a:rPr>
              <a:t>How can I iterate over values checking a condition when I don’t know how many values I need to check?</a:t>
            </a:r>
          </a:p>
          <a:p>
            <a:pPr lvl="1"/>
            <a:r>
              <a:rPr lang="en-US" dirty="0"/>
              <a:t>while loop</a:t>
            </a:r>
          </a:p>
          <a:p>
            <a:pPr lvl="2"/>
            <a:r>
              <a:rPr lang="en-US" dirty="0"/>
              <a:t>See next slide</a:t>
            </a:r>
          </a:p>
        </p:txBody>
      </p:sp>
    </p:spTree>
    <p:extLst>
      <p:ext uri="{BB962C8B-B14F-4D97-AF65-F5344CB8AC3E}">
        <p14:creationId xmlns:p14="http://schemas.microsoft.com/office/powerpoint/2010/main" val="99267555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pic>
        <p:nvPicPr>
          <p:cNvPr id="4" name="Picture 3">
            <a:extLst>
              <a:ext uri="{FF2B5EF4-FFF2-40B4-BE49-F238E27FC236}">
                <a16:creationId xmlns:a16="http://schemas.microsoft.com/office/drawing/2014/main" id="{C4276691-C999-4627-AD50-BBB9E1F81B7D}"/>
              </a:ext>
            </a:extLst>
          </p:cNvPr>
          <p:cNvPicPr>
            <a:picLocks noChangeAspect="1"/>
          </p:cNvPicPr>
          <p:nvPr/>
        </p:nvPicPr>
        <p:blipFill>
          <a:blip r:embed="rId3"/>
          <a:stretch>
            <a:fillRect/>
          </a:stretch>
        </p:blipFill>
        <p:spPr>
          <a:xfrm>
            <a:off x="1926431" y="2133600"/>
            <a:ext cx="5291137" cy="3535405"/>
          </a:xfrm>
          <a:prstGeom prst="rect">
            <a:avLst/>
          </a:prstGeom>
        </p:spPr>
      </p:pic>
    </p:spTree>
    <p:extLst>
      <p:ext uri="{BB962C8B-B14F-4D97-AF65-F5344CB8AC3E}">
        <p14:creationId xmlns:p14="http://schemas.microsoft.com/office/powerpoint/2010/main" val="390321530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4" name="Content Placeholder 2">
            <a:extLst>
              <a:ext uri="{FF2B5EF4-FFF2-40B4-BE49-F238E27FC236}">
                <a16:creationId xmlns:a16="http://schemas.microsoft.com/office/drawing/2014/main" id="{609CCEC5-5D16-4483-B322-8A0688DADB2D}"/>
              </a:ext>
            </a:extLst>
          </p:cNvPr>
          <p:cNvSpPr>
            <a:spLocks noGrp="1"/>
          </p:cNvSpPr>
          <p:nvPr>
            <p:ph idx="1"/>
          </p:nvPr>
        </p:nvSpPr>
        <p:spPr>
          <a:xfrm>
            <a:off x="457200" y="1600200"/>
            <a:ext cx="8229600" cy="4525963"/>
          </a:xfrm>
        </p:spPr>
        <p:txBody>
          <a:bodyPr/>
          <a:lstStyle/>
          <a:p>
            <a:r>
              <a:rPr lang="en-US" dirty="0"/>
              <a:t>Loops</a:t>
            </a:r>
          </a:p>
          <a:p>
            <a:pPr lvl="1"/>
            <a:r>
              <a:rPr lang="en-US" dirty="0"/>
              <a:t>Loop examples: </a:t>
            </a:r>
          </a:p>
          <a:p>
            <a:pPr lvl="1"/>
            <a:r>
              <a:rPr lang="en-US" dirty="0"/>
              <a:t>./Instructional Material/Class Examples/Loop Examples.py</a:t>
            </a:r>
          </a:p>
        </p:txBody>
      </p:sp>
    </p:spTree>
    <p:extLst>
      <p:ext uri="{BB962C8B-B14F-4D97-AF65-F5344CB8AC3E}">
        <p14:creationId xmlns:p14="http://schemas.microsoft.com/office/powerpoint/2010/main" val="216250219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4" name="Content Placeholder 2">
            <a:extLst>
              <a:ext uri="{FF2B5EF4-FFF2-40B4-BE49-F238E27FC236}">
                <a16:creationId xmlns:a16="http://schemas.microsoft.com/office/drawing/2014/main" id="{609CCEC5-5D16-4483-B322-8A0688DADB2D}"/>
              </a:ext>
            </a:extLst>
          </p:cNvPr>
          <p:cNvSpPr>
            <a:spLocks noGrp="1"/>
          </p:cNvSpPr>
          <p:nvPr>
            <p:ph idx="1"/>
          </p:nvPr>
        </p:nvSpPr>
        <p:spPr>
          <a:xfrm>
            <a:off x="457200" y="1600200"/>
            <a:ext cx="8229600" cy="4525963"/>
          </a:xfrm>
        </p:spPr>
        <p:txBody>
          <a:bodyPr/>
          <a:lstStyle/>
          <a:p>
            <a:r>
              <a:rPr lang="en-US" dirty="0"/>
              <a:t>Loops</a:t>
            </a:r>
          </a:p>
          <a:p>
            <a:pPr lvl="1"/>
            <a:r>
              <a:rPr lang="en-US" dirty="0"/>
              <a:t>Real-world example: </a:t>
            </a:r>
          </a:p>
          <a:p>
            <a:pPr lvl="1"/>
            <a:r>
              <a:rPr lang="en-US" dirty="0"/>
              <a:t>Waiting for a part to show up in stores</a:t>
            </a:r>
          </a:p>
          <a:p>
            <a:pPr lvl="1"/>
            <a:r>
              <a:rPr lang="en-US" dirty="0"/>
              <a:t>./Instructional Material/Class Examples/Real World Loop Example/Listener.py</a:t>
            </a:r>
          </a:p>
        </p:txBody>
      </p:sp>
    </p:spTree>
    <p:extLst>
      <p:ext uri="{BB962C8B-B14F-4D97-AF65-F5344CB8AC3E}">
        <p14:creationId xmlns:p14="http://schemas.microsoft.com/office/powerpoint/2010/main" val="378181436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Loops</a:t>
            </a:r>
          </a:p>
          <a:p>
            <a:pPr lvl="1"/>
            <a:r>
              <a:rPr lang="en-US" dirty="0"/>
              <a:t>Real-world example problem:</a:t>
            </a:r>
          </a:p>
          <a:p>
            <a:pPr lvl="1"/>
            <a:r>
              <a:rPr lang="en-US" dirty="0"/>
              <a:t>I have been given a list of project profits, and I need to check if any of them are below zero.</a:t>
            </a:r>
          </a:p>
        </p:txBody>
      </p:sp>
    </p:spTree>
    <p:extLst>
      <p:ext uri="{BB962C8B-B14F-4D97-AF65-F5344CB8AC3E}">
        <p14:creationId xmlns:p14="http://schemas.microsoft.com/office/powerpoint/2010/main" val="40081802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Environments</a:t>
            </a:r>
          </a:p>
          <a:p>
            <a:pPr lvl="1"/>
            <a:r>
              <a:rPr lang="en-US" dirty="0"/>
              <a:t>Problem:</a:t>
            </a:r>
          </a:p>
          <a:p>
            <a:pPr lvl="1"/>
            <a:r>
              <a:rPr lang="en-US" dirty="0">
                <a:solidFill>
                  <a:srgbClr val="FFC000"/>
                </a:solidFill>
              </a:rPr>
              <a:t>How can we offload this workload?</a:t>
            </a:r>
          </a:p>
          <a:p>
            <a:pPr lvl="1"/>
            <a:r>
              <a:rPr lang="en-US" dirty="0">
                <a:solidFill>
                  <a:srgbClr val="FFC000"/>
                </a:solidFill>
              </a:rPr>
              <a:t>What do we need to set it up?</a:t>
            </a:r>
          </a:p>
          <a:p>
            <a:pPr lvl="1"/>
            <a:endParaRPr lang="en-US" dirty="0"/>
          </a:p>
        </p:txBody>
      </p:sp>
    </p:spTree>
    <p:extLst>
      <p:ext uri="{BB962C8B-B14F-4D97-AF65-F5344CB8AC3E}">
        <p14:creationId xmlns:p14="http://schemas.microsoft.com/office/powerpoint/2010/main" val="287283239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Loops</a:t>
            </a:r>
          </a:p>
          <a:p>
            <a:pPr lvl="1"/>
            <a:r>
              <a:rPr lang="en-US" dirty="0"/>
              <a:t>Real-world example problem:</a:t>
            </a:r>
          </a:p>
          <a:p>
            <a:pPr lvl="1"/>
            <a:r>
              <a:rPr lang="en-US" dirty="0"/>
              <a:t>I have the times of my employees, and I need to check if they have worked overtime this week or not.</a:t>
            </a:r>
          </a:p>
        </p:txBody>
      </p:sp>
    </p:spTree>
    <p:extLst>
      <p:ext uri="{BB962C8B-B14F-4D97-AF65-F5344CB8AC3E}">
        <p14:creationId xmlns:p14="http://schemas.microsoft.com/office/powerpoint/2010/main" val="194273573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Loops</a:t>
            </a:r>
          </a:p>
          <a:p>
            <a:pPr lvl="1"/>
            <a:r>
              <a:rPr lang="en-US" dirty="0"/>
              <a:t>Real-world example problem:</a:t>
            </a:r>
          </a:p>
          <a:p>
            <a:pPr lvl="1"/>
            <a:r>
              <a:rPr lang="en-US" dirty="0"/>
              <a:t>I have a set of parts in the repair process with the need-by times.  I need to check if any of them are over-due, or are projected to not be repaired in time.</a:t>
            </a:r>
          </a:p>
        </p:txBody>
      </p:sp>
    </p:spTree>
    <p:extLst>
      <p:ext uri="{BB962C8B-B14F-4D97-AF65-F5344CB8AC3E}">
        <p14:creationId xmlns:p14="http://schemas.microsoft.com/office/powerpoint/2010/main" val="126416696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4" name="Content Placeholder 2">
            <a:extLst>
              <a:ext uri="{FF2B5EF4-FFF2-40B4-BE49-F238E27FC236}">
                <a16:creationId xmlns:a16="http://schemas.microsoft.com/office/drawing/2014/main" id="{609CCEC5-5D16-4483-B322-8A0688DADB2D}"/>
              </a:ext>
            </a:extLst>
          </p:cNvPr>
          <p:cNvSpPr>
            <a:spLocks noGrp="1"/>
          </p:cNvSpPr>
          <p:nvPr>
            <p:ph idx="1"/>
          </p:nvPr>
        </p:nvSpPr>
        <p:spPr>
          <a:xfrm>
            <a:off x="457200" y="1600200"/>
            <a:ext cx="8229600" cy="4525963"/>
          </a:xfrm>
        </p:spPr>
        <p:txBody>
          <a:bodyPr/>
          <a:lstStyle/>
          <a:p>
            <a:r>
              <a:rPr lang="en-US" dirty="0"/>
              <a:t>Loops</a:t>
            </a:r>
          </a:p>
          <a:p>
            <a:pPr lvl="1"/>
            <a:r>
              <a:rPr lang="en-US" dirty="0"/>
              <a:t>Real-world example in numerical methods:</a:t>
            </a:r>
          </a:p>
          <a:p>
            <a:pPr lvl="1"/>
            <a:r>
              <a:rPr lang="en-US" dirty="0"/>
              <a:t>Bisection method</a:t>
            </a:r>
          </a:p>
        </p:txBody>
      </p:sp>
    </p:spTree>
    <p:extLst>
      <p:ext uri="{BB962C8B-B14F-4D97-AF65-F5344CB8AC3E}">
        <p14:creationId xmlns:p14="http://schemas.microsoft.com/office/powerpoint/2010/main" val="222061896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4" name="Content Placeholder 2">
            <a:extLst>
              <a:ext uri="{FF2B5EF4-FFF2-40B4-BE49-F238E27FC236}">
                <a16:creationId xmlns:a16="http://schemas.microsoft.com/office/drawing/2014/main" id="{609CCEC5-5D16-4483-B322-8A0688DADB2D}"/>
              </a:ext>
            </a:extLst>
          </p:cNvPr>
          <p:cNvSpPr>
            <a:spLocks noGrp="1"/>
          </p:cNvSpPr>
          <p:nvPr>
            <p:ph idx="1"/>
          </p:nvPr>
        </p:nvSpPr>
        <p:spPr>
          <a:xfrm>
            <a:off x="457200" y="1600200"/>
            <a:ext cx="8229600" cy="4525963"/>
          </a:xfrm>
        </p:spPr>
        <p:txBody>
          <a:bodyPr>
            <a:normAutofit/>
          </a:bodyPr>
          <a:lstStyle/>
          <a:p>
            <a:r>
              <a:rPr lang="en-US" dirty="0"/>
              <a:t>Loops</a:t>
            </a:r>
          </a:p>
          <a:p>
            <a:pPr lvl="1"/>
            <a:r>
              <a:rPr lang="en-US" dirty="0"/>
              <a:t>Bisection method</a:t>
            </a:r>
          </a:p>
          <a:p>
            <a:pPr lvl="1"/>
            <a:r>
              <a:rPr lang="en-US" dirty="0"/>
              <a:t>Find the roots of:</a:t>
            </a:r>
          </a:p>
          <a:p>
            <a:pPr lvl="2"/>
            <a:r>
              <a:rPr lang="en-US" dirty="0"/>
              <a:t>f(x)=x^2-4</a:t>
            </a:r>
          </a:p>
        </p:txBody>
      </p:sp>
      <p:pic>
        <p:nvPicPr>
          <p:cNvPr id="5" name="Picture 4">
            <a:extLst>
              <a:ext uri="{FF2B5EF4-FFF2-40B4-BE49-F238E27FC236}">
                <a16:creationId xmlns:a16="http://schemas.microsoft.com/office/drawing/2014/main" id="{B8E05FEC-C576-48F7-A21E-708E86AD42C6}"/>
              </a:ext>
            </a:extLst>
          </p:cNvPr>
          <p:cNvPicPr>
            <a:picLocks noChangeAspect="1"/>
          </p:cNvPicPr>
          <p:nvPr/>
        </p:nvPicPr>
        <p:blipFill>
          <a:blip r:embed="rId3"/>
          <a:stretch>
            <a:fillRect/>
          </a:stretch>
        </p:blipFill>
        <p:spPr>
          <a:xfrm>
            <a:off x="2594372" y="3962400"/>
            <a:ext cx="3955256" cy="2438454"/>
          </a:xfrm>
          <a:prstGeom prst="rect">
            <a:avLst/>
          </a:prstGeom>
        </p:spPr>
      </p:pic>
    </p:spTree>
    <p:extLst>
      <p:ext uri="{BB962C8B-B14F-4D97-AF65-F5344CB8AC3E}">
        <p14:creationId xmlns:p14="http://schemas.microsoft.com/office/powerpoint/2010/main" val="141512134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4" name="Content Placeholder 2">
            <a:extLst>
              <a:ext uri="{FF2B5EF4-FFF2-40B4-BE49-F238E27FC236}">
                <a16:creationId xmlns:a16="http://schemas.microsoft.com/office/drawing/2014/main" id="{609CCEC5-5D16-4483-B322-8A0688DADB2D}"/>
              </a:ext>
            </a:extLst>
          </p:cNvPr>
          <p:cNvSpPr>
            <a:spLocks noGrp="1"/>
          </p:cNvSpPr>
          <p:nvPr>
            <p:ph idx="1"/>
          </p:nvPr>
        </p:nvSpPr>
        <p:spPr>
          <a:xfrm>
            <a:off x="457200" y="1600200"/>
            <a:ext cx="8229600" cy="4525963"/>
          </a:xfrm>
        </p:spPr>
        <p:txBody>
          <a:bodyPr>
            <a:normAutofit/>
          </a:bodyPr>
          <a:lstStyle/>
          <a:p>
            <a:r>
              <a:rPr lang="en-US" dirty="0"/>
              <a:t>Loops</a:t>
            </a:r>
          </a:p>
          <a:p>
            <a:pPr lvl="1"/>
            <a:r>
              <a:rPr lang="en-US" dirty="0"/>
              <a:t>Bisection method</a:t>
            </a:r>
          </a:p>
          <a:p>
            <a:pPr lvl="1"/>
            <a:r>
              <a:rPr lang="en-US" dirty="0"/>
              <a:t>Find the roots of:</a:t>
            </a:r>
          </a:p>
          <a:p>
            <a:pPr lvl="2"/>
            <a:r>
              <a:rPr lang="en-US" dirty="0"/>
              <a:t>x = F(y) = </a:t>
            </a:r>
            <a:r>
              <a:rPr lang="es-ES" dirty="0"/>
              <a:t>cos(</a:t>
            </a:r>
            <a:r>
              <a:rPr lang="es-ES" dirty="0" err="1"/>
              <a:t>asin</a:t>
            </a:r>
            <a:r>
              <a:rPr lang="es-ES" dirty="0"/>
              <a:t>((y+0.22)^2))+3.84</a:t>
            </a:r>
            <a:endParaRPr lang="en-US" dirty="0"/>
          </a:p>
        </p:txBody>
      </p:sp>
      <p:pic>
        <p:nvPicPr>
          <p:cNvPr id="3" name="Picture 2">
            <a:extLst>
              <a:ext uri="{FF2B5EF4-FFF2-40B4-BE49-F238E27FC236}">
                <a16:creationId xmlns:a16="http://schemas.microsoft.com/office/drawing/2014/main" id="{F8B14B61-60D8-4D2F-99BE-A571CDDFD4BA}"/>
              </a:ext>
            </a:extLst>
          </p:cNvPr>
          <p:cNvPicPr>
            <a:picLocks noChangeAspect="1"/>
          </p:cNvPicPr>
          <p:nvPr/>
        </p:nvPicPr>
        <p:blipFill>
          <a:blip r:embed="rId3"/>
          <a:stretch>
            <a:fillRect/>
          </a:stretch>
        </p:blipFill>
        <p:spPr>
          <a:xfrm>
            <a:off x="1714500" y="3810000"/>
            <a:ext cx="5715000" cy="2855113"/>
          </a:xfrm>
          <a:prstGeom prst="rect">
            <a:avLst/>
          </a:prstGeom>
        </p:spPr>
      </p:pic>
    </p:spTree>
    <p:extLst>
      <p:ext uri="{BB962C8B-B14F-4D97-AF65-F5344CB8AC3E}">
        <p14:creationId xmlns:p14="http://schemas.microsoft.com/office/powerpoint/2010/main" val="62461612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1219200"/>
            <a:ext cx="7277100" cy="5314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7043446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4" name="Content Placeholder 2">
            <a:extLst>
              <a:ext uri="{FF2B5EF4-FFF2-40B4-BE49-F238E27FC236}">
                <a16:creationId xmlns:a16="http://schemas.microsoft.com/office/drawing/2014/main" id="{609CCEC5-5D16-4483-B322-8A0688DADB2D}"/>
              </a:ext>
            </a:extLst>
          </p:cNvPr>
          <p:cNvSpPr>
            <a:spLocks noGrp="1"/>
          </p:cNvSpPr>
          <p:nvPr>
            <p:ph idx="1"/>
          </p:nvPr>
        </p:nvSpPr>
        <p:spPr>
          <a:xfrm>
            <a:off x="457200" y="1600200"/>
            <a:ext cx="8229600" cy="4525963"/>
          </a:xfrm>
        </p:spPr>
        <p:txBody>
          <a:bodyPr/>
          <a:lstStyle/>
          <a:p>
            <a:r>
              <a:rPr lang="en-US" dirty="0"/>
              <a:t>Loops</a:t>
            </a:r>
          </a:p>
          <a:p>
            <a:pPr lvl="1"/>
            <a:r>
              <a:rPr lang="en-US" dirty="0"/>
              <a:t>In-class exercises:</a:t>
            </a:r>
          </a:p>
          <a:p>
            <a:pPr lvl="1"/>
            <a:r>
              <a:rPr lang="en-US" dirty="0"/>
              <a:t>Create a list of the days of the week, and print each day using a loop</a:t>
            </a:r>
          </a:p>
        </p:txBody>
      </p:sp>
    </p:spTree>
    <p:extLst>
      <p:ext uri="{BB962C8B-B14F-4D97-AF65-F5344CB8AC3E}">
        <p14:creationId xmlns:p14="http://schemas.microsoft.com/office/powerpoint/2010/main" val="384463616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fontScale="92500" lnSpcReduction="10000"/>
          </a:bodyPr>
          <a:lstStyle/>
          <a:p>
            <a:r>
              <a:rPr lang="en-US" dirty="0"/>
              <a:t>Functions</a:t>
            </a:r>
          </a:p>
          <a:p>
            <a:pPr lvl="1"/>
            <a:r>
              <a:rPr lang="en-US" dirty="0"/>
              <a:t>I have some code that I have written that can be used in multiple locations of my application if I just change one little part.</a:t>
            </a:r>
          </a:p>
          <a:p>
            <a:pPr lvl="1"/>
            <a:r>
              <a:rPr lang="en-US" dirty="0">
                <a:solidFill>
                  <a:srgbClr val="FFC000"/>
                </a:solidFill>
              </a:rPr>
              <a:t>Is there a way to utilize this one piece of code without writing it over and over again?</a:t>
            </a:r>
          </a:p>
          <a:p>
            <a:pPr lvl="1"/>
            <a:r>
              <a:rPr lang="en-US" dirty="0"/>
              <a:t>I have the same piece of code in many places, but we are still developing the code—changes are likely.  </a:t>
            </a:r>
          </a:p>
          <a:p>
            <a:pPr lvl="1"/>
            <a:r>
              <a:rPr lang="en-US" dirty="0">
                <a:solidFill>
                  <a:srgbClr val="FFC000"/>
                </a:solidFill>
              </a:rPr>
              <a:t>Is there a way I can write this piece of code just once, and use it in multiple locations, so that I don’t have to change our developing code a million times?</a:t>
            </a:r>
          </a:p>
          <a:p>
            <a:pPr lvl="1"/>
            <a:endParaRPr lang="en-US" dirty="0"/>
          </a:p>
        </p:txBody>
      </p:sp>
    </p:spTree>
    <p:extLst>
      <p:ext uri="{BB962C8B-B14F-4D97-AF65-F5344CB8AC3E}">
        <p14:creationId xmlns:p14="http://schemas.microsoft.com/office/powerpoint/2010/main" val="41208017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lnSpcReduction="10000"/>
          </a:bodyPr>
          <a:lstStyle/>
          <a:p>
            <a:r>
              <a:rPr lang="en-US" dirty="0"/>
              <a:t>Functions</a:t>
            </a:r>
          </a:p>
          <a:p>
            <a:pPr lvl="1"/>
            <a:r>
              <a:rPr lang="en-US" dirty="0"/>
              <a:t>My code is getting really complex.  I have hundreds of lines of code, and I don’t remember what everything does.  It is also getting hard to test, because I do not know the overarching sections of the code.  </a:t>
            </a:r>
          </a:p>
          <a:p>
            <a:pPr lvl="1"/>
            <a:r>
              <a:rPr lang="en-US" dirty="0">
                <a:solidFill>
                  <a:srgbClr val="FFC000"/>
                </a:solidFill>
              </a:rPr>
              <a:t>Is there a way I can categorize certain sections of code, so that I can understand the high level ideas of sections of code without having to understand all the little details?</a:t>
            </a:r>
          </a:p>
        </p:txBody>
      </p:sp>
    </p:spTree>
    <p:extLst>
      <p:ext uri="{BB962C8B-B14F-4D97-AF65-F5344CB8AC3E}">
        <p14:creationId xmlns:p14="http://schemas.microsoft.com/office/powerpoint/2010/main" val="393145788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Functions</a:t>
            </a:r>
          </a:p>
          <a:p>
            <a:pPr lvl="1"/>
            <a:r>
              <a:rPr lang="en-US" dirty="0"/>
              <a:t>Functions can help in all these cases</a:t>
            </a:r>
          </a:p>
        </p:txBody>
      </p:sp>
    </p:spTree>
    <p:extLst>
      <p:ext uri="{BB962C8B-B14F-4D97-AF65-F5344CB8AC3E}">
        <p14:creationId xmlns:p14="http://schemas.microsoft.com/office/powerpoint/2010/main" val="30054885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Environments</a:t>
            </a:r>
          </a:p>
          <a:p>
            <a:pPr lvl="1"/>
            <a:r>
              <a:rPr lang="en-US" dirty="0">
                <a:solidFill>
                  <a:srgbClr val="FFC000"/>
                </a:solidFill>
              </a:rPr>
              <a:t>How can we offload this workload?</a:t>
            </a:r>
          </a:p>
          <a:p>
            <a:pPr lvl="1"/>
            <a:r>
              <a:rPr lang="en-US" dirty="0"/>
              <a:t>Can’t constantly check for parts to arrive in database.</a:t>
            </a:r>
          </a:p>
          <a:p>
            <a:pPr lvl="1"/>
            <a:r>
              <a:rPr lang="en-US" dirty="0"/>
              <a:t>Can automate a program to check as often as needed.</a:t>
            </a:r>
          </a:p>
          <a:p>
            <a:pPr lvl="1"/>
            <a:r>
              <a:rPr lang="en-US" dirty="0"/>
              <a:t>Perhaps Python can help us …</a:t>
            </a:r>
          </a:p>
        </p:txBody>
      </p:sp>
    </p:spTree>
    <p:extLst>
      <p:ext uri="{BB962C8B-B14F-4D97-AF65-F5344CB8AC3E}">
        <p14:creationId xmlns:p14="http://schemas.microsoft.com/office/powerpoint/2010/main" val="198003996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lstStyle/>
          <a:p>
            <a:r>
              <a:rPr lang="en-US" dirty="0"/>
              <a:t>Functions</a:t>
            </a:r>
          </a:p>
          <a:p>
            <a:pPr lvl="1"/>
            <a:r>
              <a:rPr lang="en-US" dirty="0"/>
              <a:t>Defining the function:</a:t>
            </a:r>
          </a:p>
          <a:p>
            <a:pPr lvl="2"/>
            <a:r>
              <a:rPr lang="en-US" dirty="0"/>
              <a:t>def &lt;</a:t>
            </a:r>
            <a:r>
              <a:rPr lang="en-US" dirty="0" err="1"/>
              <a:t>function_name</a:t>
            </a:r>
            <a:r>
              <a:rPr lang="en-US" dirty="0"/>
              <a:t>&gt;(</a:t>
            </a:r>
            <a:r>
              <a:rPr lang="en-US" dirty="0" err="1"/>
              <a:t>parameter_list</a:t>
            </a:r>
            <a:r>
              <a:rPr lang="en-US" dirty="0"/>
              <a:t>):</a:t>
            </a:r>
          </a:p>
          <a:p>
            <a:pPr marL="457200" lvl="1" indent="0">
              <a:buNone/>
            </a:pPr>
            <a:r>
              <a:rPr lang="en-US" dirty="0"/>
              <a:t>	   	</a:t>
            </a:r>
            <a:r>
              <a:rPr lang="en-US" sz="2400" dirty="0"/>
              <a:t>&lt;body of function&gt;</a:t>
            </a:r>
          </a:p>
          <a:p>
            <a:pPr marL="457200" lvl="1" indent="0">
              <a:buNone/>
            </a:pPr>
            <a:r>
              <a:rPr lang="en-US" sz="2400" dirty="0"/>
              <a:t>	   	return &lt;</a:t>
            </a:r>
            <a:r>
              <a:rPr lang="en-US" sz="2400" dirty="0" err="1"/>
              <a:t>optional_return_val</a:t>
            </a:r>
            <a:r>
              <a:rPr lang="en-US" sz="2400" dirty="0"/>
              <a:t>&gt;</a:t>
            </a:r>
            <a:endParaRPr lang="en-US" dirty="0"/>
          </a:p>
          <a:p>
            <a:pPr lvl="1"/>
            <a:r>
              <a:rPr lang="en-US" dirty="0"/>
              <a:t>Calling the function:</a:t>
            </a:r>
          </a:p>
          <a:p>
            <a:pPr lvl="2"/>
            <a:r>
              <a:rPr lang="en-US" dirty="0"/>
              <a:t>&lt;</a:t>
            </a:r>
            <a:r>
              <a:rPr lang="en-US" dirty="0" err="1"/>
              <a:t>function_name</a:t>
            </a:r>
            <a:r>
              <a:rPr lang="en-US" dirty="0"/>
              <a:t>&gt;(&lt;</a:t>
            </a:r>
            <a:r>
              <a:rPr lang="en-US" dirty="0" err="1"/>
              <a:t>argument_list</a:t>
            </a:r>
            <a:r>
              <a:rPr lang="en-US" dirty="0"/>
              <a:t>&gt;)</a:t>
            </a:r>
          </a:p>
        </p:txBody>
      </p:sp>
    </p:spTree>
    <p:extLst>
      <p:ext uri="{BB962C8B-B14F-4D97-AF65-F5344CB8AC3E}">
        <p14:creationId xmlns:p14="http://schemas.microsoft.com/office/powerpoint/2010/main" val="270574038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lstStyle/>
          <a:p>
            <a:r>
              <a:rPr lang="en-US" dirty="0"/>
              <a:t>Functions</a:t>
            </a:r>
          </a:p>
          <a:p>
            <a:pPr lvl="1"/>
            <a:r>
              <a:rPr lang="en-US" dirty="0"/>
              <a:t>Void Functions</a:t>
            </a:r>
          </a:p>
          <a:p>
            <a:pPr lvl="2"/>
            <a:r>
              <a:rPr lang="en-US" dirty="0"/>
              <a:t>Omit the “return” at the end</a:t>
            </a:r>
          </a:p>
          <a:p>
            <a:pPr lvl="2"/>
            <a:r>
              <a:rPr lang="en-US" dirty="0"/>
              <a:t>Include the “return”, but don’t put anything to return</a:t>
            </a:r>
          </a:p>
          <a:p>
            <a:pPr lvl="3"/>
            <a:r>
              <a:rPr lang="en-US" dirty="0"/>
              <a:t>Both methods do the same thing</a:t>
            </a:r>
          </a:p>
          <a:p>
            <a:pPr lvl="3"/>
            <a:r>
              <a:rPr lang="en-US" dirty="0"/>
              <a:t>Setting a variable equal to the functions produces the same type and value output</a:t>
            </a:r>
          </a:p>
          <a:p>
            <a:pPr lvl="2"/>
            <a:endParaRPr lang="en-US"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0400" y="4765705"/>
            <a:ext cx="2420329" cy="18107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0473753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lstStyle/>
          <a:p>
            <a:r>
              <a:rPr lang="en-US" dirty="0"/>
              <a:t>Functions</a:t>
            </a:r>
          </a:p>
          <a:p>
            <a:pPr lvl="1"/>
            <a:r>
              <a:rPr lang="en-US" dirty="0">
                <a:solidFill>
                  <a:srgbClr val="FFC000"/>
                </a:solidFill>
              </a:rPr>
              <a:t>Is there a way to utilize one piece of code, with minor changes, without writing it over and over again?</a:t>
            </a:r>
          </a:p>
          <a:p>
            <a:endParaRPr lang="en-US" dirty="0"/>
          </a:p>
        </p:txBody>
      </p:sp>
    </p:spTree>
    <p:extLst>
      <p:ext uri="{BB962C8B-B14F-4D97-AF65-F5344CB8AC3E}">
        <p14:creationId xmlns:p14="http://schemas.microsoft.com/office/powerpoint/2010/main" val="125086877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lstStyle/>
          <a:p>
            <a:r>
              <a:rPr lang="en-US" dirty="0"/>
              <a:t>Functions</a:t>
            </a:r>
          </a:p>
          <a:p>
            <a:pPr lvl="1"/>
            <a:r>
              <a:rPr lang="en-US" dirty="0"/>
              <a:t>Without functions, lots of duplicate code</a:t>
            </a:r>
          </a:p>
          <a:p>
            <a:pPr lvl="1"/>
            <a:r>
              <a:rPr lang="en-US"/>
              <a:t>./Class Examples/Function </a:t>
            </a:r>
            <a:r>
              <a:rPr lang="en-US" dirty="0"/>
              <a:t>Examples - Get Largest Value Without Function.py</a:t>
            </a:r>
          </a:p>
        </p:txBody>
      </p:sp>
    </p:spTree>
    <p:extLst>
      <p:ext uri="{BB962C8B-B14F-4D97-AF65-F5344CB8AC3E}">
        <p14:creationId xmlns:p14="http://schemas.microsoft.com/office/powerpoint/2010/main" val="180738473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lstStyle/>
          <a:p>
            <a:r>
              <a:rPr lang="en-US" dirty="0"/>
              <a:t>Functions</a:t>
            </a: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0" y="1466443"/>
            <a:ext cx="3057525" cy="5276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5" name="Straight Arrow Connector 4"/>
          <p:cNvCxnSpPr/>
          <p:nvPr/>
        </p:nvCxnSpPr>
        <p:spPr>
          <a:xfrm>
            <a:off x="2288136" y="4069221"/>
            <a:ext cx="1066800"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533400" y="3781702"/>
            <a:ext cx="1447800" cy="646331"/>
          </a:xfrm>
          <a:prstGeom prst="rect">
            <a:avLst/>
          </a:prstGeom>
          <a:noFill/>
          <a:ln>
            <a:solidFill>
              <a:schemeClr val="bg2"/>
            </a:solidFill>
          </a:ln>
        </p:spPr>
        <p:txBody>
          <a:bodyPr wrap="square" rtlCol="0">
            <a:spAutoFit/>
          </a:bodyPr>
          <a:lstStyle/>
          <a:p>
            <a:r>
              <a:rPr lang="en-US" dirty="0"/>
              <a:t>Why did we do this?</a:t>
            </a:r>
          </a:p>
        </p:txBody>
      </p:sp>
    </p:spTree>
    <p:extLst>
      <p:ext uri="{BB962C8B-B14F-4D97-AF65-F5344CB8AC3E}">
        <p14:creationId xmlns:p14="http://schemas.microsoft.com/office/powerpoint/2010/main" val="2822431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lstStyle/>
          <a:p>
            <a:r>
              <a:rPr lang="en-US" dirty="0"/>
              <a:t>Functions</a:t>
            </a: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0" y="1480686"/>
            <a:ext cx="3057525" cy="5276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43800" y="4702619"/>
            <a:ext cx="514350" cy="1428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5" name="Straight Arrow Connector 4"/>
          <p:cNvCxnSpPr/>
          <p:nvPr/>
        </p:nvCxnSpPr>
        <p:spPr>
          <a:xfrm>
            <a:off x="6324600" y="5416994"/>
            <a:ext cx="1066800"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5255593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lstStyle/>
          <a:p>
            <a:r>
              <a:rPr lang="en-US" dirty="0"/>
              <a:t>Functions</a:t>
            </a:r>
          </a:p>
          <a:p>
            <a:pPr lvl="1"/>
            <a:r>
              <a:rPr lang="en-US" dirty="0">
                <a:solidFill>
                  <a:srgbClr val="FFC000"/>
                </a:solidFill>
              </a:rPr>
              <a:t>Is there a way I can write a piece of code just once, and use it in multiple locations, so that I don’t have to change our developing code a million times?</a:t>
            </a:r>
          </a:p>
          <a:p>
            <a:endParaRPr lang="en-US" dirty="0"/>
          </a:p>
        </p:txBody>
      </p:sp>
    </p:spTree>
    <p:extLst>
      <p:ext uri="{BB962C8B-B14F-4D97-AF65-F5344CB8AC3E}">
        <p14:creationId xmlns:p14="http://schemas.microsoft.com/office/powerpoint/2010/main" val="132952327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lstStyle/>
          <a:p>
            <a:r>
              <a:rPr lang="en-US" dirty="0"/>
              <a:t>Functions</a:t>
            </a:r>
          </a:p>
          <a:p>
            <a:pPr lvl="1"/>
            <a:r>
              <a:rPr lang="en-US" dirty="0">
                <a:solidFill>
                  <a:srgbClr val="FFC000"/>
                </a:solidFill>
              </a:rPr>
              <a:t>Is there a way I can categorize certain sections of code, so that I can understand the high level ideas of sections of code without having to understand all the little details?</a:t>
            </a:r>
          </a:p>
          <a:p>
            <a:endParaRPr lang="en-US" dirty="0"/>
          </a:p>
        </p:txBody>
      </p:sp>
    </p:spTree>
    <p:extLst>
      <p:ext uri="{BB962C8B-B14F-4D97-AF65-F5344CB8AC3E}">
        <p14:creationId xmlns:p14="http://schemas.microsoft.com/office/powerpoint/2010/main" val="274671782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lstStyle/>
          <a:p>
            <a:r>
              <a:rPr lang="en-US" dirty="0"/>
              <a:t>Functions Class Exercises</a:t>
            </a:r>
          </a:p>
          <a:p>
            <a:pPr marL="971550" lvl="1" indent="-514350">
              <a:buFont typeface="+mj-lt"/>
              <a:buAutoNum type="arabicParenR"/>
            </a:pPr>
            <a:r>
              <a:rPr lang="en-US" dirty="0"/>
              <a:t>Create a function that will return a number</a:t>
            </a:r>
          </a:p>
          <a:p>
            <a:pPr marL="971550" lvl="1" indent="-514350">
              <a:buFont typeface="+mj-lt"/>
              <a:buAutoNum type="arabicParenR"/>
            </a:pPr>
            <a:r>
              <a:rPr lang="en-US" dirty="0"/>
              <a:t>Create a function with two inputs</a:t>
            </a:r>
          </a:p>
          <a:p>
            <a:pPr marL="971550" lvl="1" indent="-514350">
              <a:buFont typeface="+mj-lt"/>
              <a:buAutoNum type="arabicParenR"/>
            </a:pPr>
            <a:r>
              <a:rPr lang="en-US" dirty="0"/>
              <a:t>Create a function with two string inputs, that returns the two strings combined together separated by a space.</a:t>
            </a:r>
          </a:p>
          <a:p>
            <a:pPr marL="1371600" lvl="2" indent="-514350">
              <a:buFont typeface="+mj-lt"/>
              <a:buAutoNum type="arabicParenR"/>
            </a:pPr>
            <a:r>
              <a:rPr lang="en-US" dirty="0"/>
              <a:t>I.e. </a:t>
            </a:r>
            <a:r>
              <a:rPr lang="en-US" dirty="0" err="1"/>
              <a:t>func</a:t>
            </a:r>
            <a:r>
              <a:rPr lang="en-US" dirty="0"/>
              <a:t>(“string_1”,”string_2”) == “string_1 string_2”</a:t>
            </a:r>
          </a:p>
        </p:txBody>
      </p:sp>
    </p:spTree>
    <p:extLst>
      <p:ext uri="{BB962C8B-B14F-4D97-AF65-F5344CB8AC3E}">
        <p14:creationId xmlns:p14="http://schemas.microsoft.com/office/powerpoint/2010/main" val="392526137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lstStyle/>
          <a:p>
            <a:r>
              <a:rPr lang="en-US" dirty="0"/>
              <a:t>Functions Class Exercises</a:t>
            </a:r>
          </a:p>
          <a:p>
            <a:pPr marL="971550" lvl="1" indent="-514350">
              <a:buFont typeface="+mj-lt"/>
              <a:buAutoNum type="arabicParenR" startAt="4"/>
            </a:pPr>
            <a:r>
              <a:rPr lang="en-US" dirty="0"/>
              <a:t>Create a function with an input of a list of integers.  The output is the same list, with each value squared.  The function must contain a loop or a list comprehension. </a:t>
            </a:r>
          </a:p>
        </p:txBody>
      </p:sp>
    </p:spTree>
    <p:extLst>
      <p:ext uri="{BB962C8B-B14F-4D97-AF65-F5344CB8AC3E}">
        <p14:creationId xmlns:p14="http://schemas.microsoft.com/office/powerpoint/2010/main" val="10315603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Environments</a:t>
            </a:r>
          </a:p>
          <a:p>
            <a:pPr lvl="1"/>
            <a:r>
              <a:rPr lang="en-US" dirty="0">
                <a:solidFill>
                  <a:srgbClr val="FFC000"/>
                </a:solidFill>
              </a:rPr>
              <a:t>What do we need to set it up?</a:t>
            </a:r>
          </a:p>
          <a:p>
            <a:pPr lvl="1"/>
            <a:r>
              <a:rPr lang="en-US" dirty="0"/>
              <a:t>Need application to convert code to machine language</a:t>
            </a:r>
          </a:p>
          <a:p>
            <a:pPr lvl="1"/>
            <a:r>
              <a:rPr lang="en-US" dirty="0"/>
              <a:t>All-in-one packages:</a:t>
            </a:r>
          </a:p>
          <a:p>
            <a:pPr lvl="2"/>
            <a:r>
              <a:rPr lang="en-US" dirty="0"/>
              <a:t>Integrated Development Environments (IDE)</a:t>
            </a:r>
          </a:p>
          <a:p>
            <a:pPr lvl="2"/>
            <a:r>
              <a:rPr lang="en-US" dirty="0"/>
              <a:t>Integrated Scripting Environments (ISE) </a:t>
            </a:r>
          </a:p>
          <a:p>
            <a:pPr lvl="2"/>
            <a:r>
              <a:rPr lang="en-US" dirty="0"/>
              <a:t>Link translation program and debugger, at a minimum</a:t>
            </a:r>
          </a:p>
        </p:txBody>
      </p:sp>
    </p:spTree>
    <p:extLst>
      <p:ext uri="{BB962C8B-B14F-4D97-AF65-F5344CB8AC3E}">
        <p14:creationId xmlns:p14="http://schemas.microsoft.com/office/powerpoint/2010/main" val="193728547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lstStyle/>
          <a:p>
            <a:r>
              <a:rPr lang="en-US" dirty="0"/>
              <a:t>Working with Files</a:t>
            </a:r>
          </a:p>
          <a:p>
            <a:pPr lvl="1"/>
            <a:r>
              <a:rPr lang="en-US" dirty="0"/>
              <a:t>Problem:</a:t>
            </a:r>
          </a:p>
          <a:p>
            <a:pPr lvl="1"/>
            <a:r>
              <a:rPr lang="en-US" dirty="0"/>
              <a:t>I know how to write code, and I can input my own data into a script, but I usually have data stored in some file that I need to work with.</a:t>
            </a:r>
          </a:p>
          <a:p>
            <a:pPr lvl="1"/>
            <a:r>
              <a:rPr lang="en-US" dirty="0">
                <a:solidFill>
                  <a:srgbClr val="FFC000"/>
                </a:solidFill>
              </a:rPr>
              <a:t>How do I access data from files?</a:t>
            </a:r>
          </a:p>
          <a:p>
            <a:pPr lvl="1"/>
            <a:r>
              <a:rPr lang="en-US" dirty="0">
                <a:solidFill>
                  <a:srgbClr val="FFC000"/>
                </a:solidFill>
              </a:rPr>
              <a:t>What files can Python read?</a:t>
            </a:r>
          </a:p>
        </p:txBody>
      </p:sp>
    </p:spTree>
    <p:extLst>
      <p:ext uri="{BB962C8B-B14F-4D97-AF65-F5344CB8AC3E}">
        <p14:creationId xmlns:p14="http://schemas.microsoft.com/office/powerpoint/2010/main" val="214294431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lstStyle/>
          <a:p>
            <a:r>
              <a:rPr lang="en-US" dirty="0"/>
              <a:t>Working with Files</a:t>
            </a:r>
          </a:p>
          <a:p>
            <a:pPr lvl="1"/>
            <a:r>
              <a:rPr lang="en-US" dirty="0">
                <a:solidFill>
                  <a:srgbClr val="FFC000"/>
                </a:solidFill>
              </a:rPr>
              <a:t>How do I access data from files?</a:t>
            </a:r>
          </a:p>
          <a:p>
            <a:pPr lvl="1"/>
            <a:r>
              <a:rPr lang="en-US" dirty="0"/>
              <a:t>open Command</a:t>
            </a:r>
          </a:p>
        </p:txBody>
      </p:sp>
    </p:spTree>
    <p:extLst>
      <p:ext uri="{BB962C8B-B14F-4D97-AF65-F5344CB8AC3E}">
        <p14:creationId xmlns:p14="http://schemas.microsoft.com/office/powerpoint/2010/main" val="263676739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lstStyle/>
          <a:p>
            <a:r>
              <a:rPr lang="en-US" dirty="0"/>
              <a:t>Working with Files</a:t>
            </a:r>
          </a:p>
          <a:p>
            <a:pPr lvl="1"/>
            <a:r>
              <a:rPr lang="en-US" dirty="0">
                <a:solidFill>
                  <a:srgbClr val="FFC000"/>
                </a:solidFill>
              </a:rPr>
              <a:t>What files can Python read?</a:t>
            </a:r>
          </a:p>
        </p:txBody>
      </p:sp>
    </p:spTree>
    <p:extLst>
      <p:ext uri="{BB962C8B-B14F-4D97-AF65-F5344CB8AC3E}">
        <p14:creationId xmlns:p14="http://schemas.microsoft.com/office/powerpoint/2010/main" val="55069270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9FCF76-894F-4720-BE10-F9A60A388F7D}"/>
              </a:ext>
            </a:extLst>
          </p:cNvPr>
          <p:cNvSpPr>
            <a:spLocks noGrp="1"/>
          </p:cNvSpPr>
          <p:nvPr>
            <p:ph type="title"/>
          </p:nvPr>
        </p:nvSpPr>
        <p:spPr/>
        <p:txBody>
          <a:bodyPr/>
          <a:lstStyle/>
          <a:p>
            <a:r>
              <a:rPr lang="en-US" dirty="0"/>
              <a:t>Mini Project</a:t>
            </a:r>
          </a:p>
        </p:txBody>
      </p:sp>
      <p:sp>
        <p:nvSpPr>
          <p:cNvPr id="3" name="Content Placeholder 2">
            <a:extLst>
              <a:ext uri="{FF2B5EF4-FFF2-40B4-BE49-F238E27FC236}">
                <a16:creationId xmlns:a16="http://schemas.microsoft.com/office/drawing/2014/main" id="{0C1F1D40-CDB0-4697-B6D3-CDD26AEC8870}"/>
              </a:ext>
            </a:extLst>
          </p:cNvPr>
          <p:cNvSpPr>
            <a:spLocks noGrp="1"/>
          </p:cNvSpPr>
          <p:nvPr>
            <p:ph idx="1"/>
          </p:nvPr>
        </p:nvSpPr>
        <p:spPr>
          <a:xfrm>
            <a:off x="457200" y="1600200"/>
            <a:ext cx="5486400" cy="4525963"/>
          </a:xfrm>
        </p:spPr>
        <p:txBody>
          <a:bodyPr/>
          <a:lstStyle/>
          <a:p>
            <a:r>
              <a:rPr lang="en-US" dirty="0"/>
              <a:t>Given a list of part numbers to search and a list of part numbers to find, both in files, find how many</a:t>
            </a:r>
          </a:p>
        </p:txBody>
      </p:sp>
    </p:spTree>
    <p:extLst>
      <p:ext uri="{BB962C8B-B14F-4D97-AF65-F5344CB8AC3E}">
        <p14:creationId xmlns:p14="http://schemas.microsoft.com/office/powerpoint/2010/main" val="376600855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fontScale="85000" lnSpcReduction="20000"/>
          </a:bodyPr>
          <a:lstStyle/>
          <a:p>
            <a:r>
              <a:rPr lang="en-US" dirty="0"/>
              <a:t>More Types</a:t>
            </a:r>
          </a:p>
          <a:p>
            <a:r>
              <a:rPr lang="en-US" dirty="0"/>
              <a:t>Furthering the Collective</a:t>
            </a:r>
          </a:p>
          <a:p>
            <a:r>
              <a:rPr lang="en-US" dirty="0"/>
              <a:t>Improved Logic and Error Handling</a:t>
            </a:r>
          </a:p>
          <a:p>
            <a:r>
              <a:rPr lang="en-US" dirty="0"/>
              <a:t>List Comprehensions</a:t>
            </a:r>
          </a:p>
          <a:p>
            <a:r>
              <a:rPr lang="en-US" dirty="0"/>
              <a:t>Lambda Expressions</a:t>
            </a:r>
          </a:p>
          <a:p>
            <a:r>
              <a:rPr lang="en-US" dirty="0"/>
              <a:t>Working with Files</a:t>
            </a:r>
          </a:p>
          <a:p>
            <a:r>
              <a:rPr lang="en-US" dirty="0"/>
              <a:t>Classes in Python</a:t>
            </a:r>
          </a:p>
          <a:p>
            <a:r>
              <a:rPr lang="en-US" dirty="0"/>
              <a:t>Keyword Arguments</a:t>
            </a:r>
          </a:p>
          <a:p>
            <a:r>
              <a:rPr lang="en-US" dirty="0"/>
              <a:t>GUI’s</a:t>
            </a:r>
          </a:p>
          <a:p>
            <a:r>
              <a:rPr lang="en-US" dirty="0"/>
              <a:t>Creating Executables</a:t>
            </a:r>
          </a:p>
        </p:txBody>
      </p:sp>
    </p:spTree>
    <p:extLst>
      <p:ext uri="{BB962C8B-B14F-4D97-AF65-F5344CB8AC3E}">
        <p14:creationId xmlns:p14="http://schemas.microsoft.com/office/powerpoint/2010/main" val="3082894559"/>
      </p:ext>
    </p:extLst>
  </p:cSld>
  <p:clrMapOvr>
    <a:overrideClrMapping bg1="lt1" tx1="dk1" bg2="lt2" tx2="dk2" accent1="accent1" accent2="accent2" accent3="accent3" accent4="accent4" accent5="accent5" accent6="accent6" hlink="hlink" folHlink="folHlink"/>
  </p:clrMapOvr>
</p:sld>
</file>

<file path=ppt/slides/slide8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More types</a:t>
            </a:r>
          </a:p>
          <a:p>
            <a:pPr lvl="1"/>
            <a:r>
              <a:rPr lang="en-US" dirty="0"/>
              <a:t>Complex Numbers</a:t>
            </a:r>
          </a:p>
          <a:p>
            <a:pPr lvl="2"/>
            <a:r>
              <a:rPr lang="en-US" dirty="0"/>
              <a:t>complex(</a:t>
            </a:r>
            <a:r>
              <a:rPr lang="en-US" dirty="0" err="1"/>
              <a:t>real,complex</a:t>
            </a:r>
            <a:r>
              <a:rPr lang="en-US" dirty="0"/>
              <a:t>)</a:t>
            </a:r>
          </a:p>
          <a:p>
            <a:pPr lvl="3"/>
            <a:r>
              <a:rPr lang="en-US" dirty="0"/>
              <a:t>z=complex(3,4)</a:t>
            </a:r>
          </a:p>
          <a:p>
            <a:pPr lvl="2"/>
            <a:r>
              <a:rPr lang="en-US" dirty="0"/>
              <a:t>j as complex variable name</a:t>
            </a:r>
          </a:p>
          <a:p>
            <a:pPr lvl="3"/>
            <a:r>
              <a:rPr lang="en-US" dirty="0"/>
              <a:t>Z=3+4j = complex(3,4)</a:t>
            </a:r>
          </a:p>
          <a:p>
            <a:pPr lvl="2"/>
            <a:r>
              <a:rPr lang="en-US" dirty="0"/>
              <a:t>conjugate()</a:t>
            </a:r>
          </a:p>
          <a:p>
            <a:pPr lvl="3"/>
            <a:r>
              <a:rPr lang="en-US" dirty="0"/>
              <a:t>Complex conjugate</a:t>
            </a:r>
          </a:p>
          <a:p>
            <a:pPr lvl="3"/>
            <a:r>
              <a:rPr lang="en-US" dirty="0" err="1"/>
              <a:t>z.conjugate</a:t>
            </a:r>
            <a:r>
              <a:rPr lang="en-US" dirty="0"/>
              <a:t>() = 3-4j</a:t>
            </a:r>
          </a:p>
          <a:p>
            <a:pPr lvl="1"/>
            <a:endParaRPr lang="en-US" dirty="0"/>
          </a:p>
        </p:txBody>
      </p:sp>
    </p:spTree>
    <p:extLst>
      <p:ext uri="{BB962C8B-B14F-4D97-AF65-F5344CB8AC3E}">
        <p14:creationId xmlns:p14="http://schemas.microsoft.com/office/powerpoint/2010/main" val="174864298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fontScale="92500" lnSpcReduction="10000"/>
          </a:bodyPr>
          <a:lstStyle/>
          <a:p>
            <a:r>
              <a:rPr lang="en-US" dirty="0"/>
              <a:t>Furthering the Collective</a:t>
            </a:r>
          </a:p>
          <a:p>
            <a:pPr lvl="1"/>
            <a:r>
              <a:rPr lang="en-US" dirty="0"/>
              <a:t># Methods and Properties of collections</a:t>
            </a:r>
          </a:p>
          <a:p>
            <a:pPr lvl="2"/>
            <a:r>
              <a:rPr lang="en-US" dirty="0"/>
              <a:t>List</a:t>
            </a:r>
          </a:p>
          <a:p>
            <a:pPr lvl="2"/>
            <a:r>
              <a:rPr lang="en-US" dirty="0"/>
              <a:t>Dictionaries</a:t>
            </a:r>
          </a:p>
          <a:p>
            <a:pPr lvl="2"/>
            <a:r>
              <a:rPr lang="en-US" dirty="0"/>
              <a:t>Sets</a:t>
            </a:r>
          </a:p>
          <a:p>
            <a:pPr lvl="2"/>
            <a:endParaRPr lang="en-US" dirty="0"/>
          </a:p>
          <a:p>
            <a:pPr lvl="1"/>
            <a:r>
              <a:rPr lang="en-US" dirty="0"/>
              <a:t># Slice notation</a:t>
            </a:r>
          </a:p>
          <a:p>
            <a:pPr lvl="2"/>
            <a:r>
              <a:rPr lang="en-US" dirty="0"/>
              <a:t>a[</a:t>
            </a:r>
            <a:r>
              <a:rPr lang="en-US" dirty="0" err="1"/>
              <a:t>start:end</a:t>
            </a:r>
            <a:r>
              <a:rPr lang="en-US" dirty="0"/>
              <a:t>] # items start through end-1</a:t>
            </a:r>
          </a:p>
          <a:p>
            <a:pPr lvl="2"/>
            <a:r>
              <a:rPr lang="en-US" dirty="0"/>
              <a:t>a[start:] # items start through the rest of the array </a:t>
            </a:r>
          </a:p>
          <a:p>
            <a:pPr lvl="2"/>
            <a:r>
              <a:rPr lang="en-US" dirty="0"/>
              <a:t>a[:end] # items from the beginning through end-1 </a:t>
            </a:r>
          </a:p>
          <a:p>
            <a:pPr lvl="2"/>
            <a:r>
              <a:rPr lang="en-US" dirty="0"/>
              <a:t>a[:] # a copy of the whole array</a:t>
            </a:r>
          </a:p>
        </p:txBody>
      </p:sp>
    </p:spTree>
    <p:extLst>
      <p:ext uri="{BB962C8B-B14F-4D97-AF65-F5344CB8AC3E}">
        <p14:creationId xmlns:p14="http://schemas.microsoft.com/office/powerpoint/2010/main" val="190986976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Furthering the Collective</a:t>
            </a:r>
          </a:p>
          <a:p>
            <a:pPr lvl="1"/>
            <a:r>
              <a:rPr lang="en-US" dirty="0"/>
              <a:t>Methods for lists, tuples, and dictionaries</a:t>
            </a:r>
          </a:p>
          <a:p>
            <a:pPr lvl="2"/>
            <a:r>
              <a:rPr lang="en-US" dirty="0"/>
              <a:t>min(x)</a:t>
            </a:r>
          </a:p>
          <a:p>
            <a:pPr lvl="3"/>
            <a:r>
              <a:rPr lang="en-US" dirty="0"/>
              <a:t>Get the element that has the minimum value in x</a:t>
            </a:r>
          </a:p>
          <a:p>
            <a:pPr lvl="2"/>
            <a:r>
              <a:rPr lang="en-US" dirty="0"/>
              <a:t>max(x)</a:t>
            </a:r>
          </a:p>
          <a:p>
            <a:pPr lvl="3"/>
            <a:r>
              <a:rPr lang="en-US" dirty="0"/>
              <a:t>Get element that has the maximum value in x</a:t>
            </a:r>
          </a:p>
          <a:p>
            <a:pPr lvl="2"/>
            <a:r>
              <a:rPr lang="en-US" dirty="0" err="1"/>
              <a:t>len</a:t>
            </a:r>
            <a:r>
              <a:rPr lang="en-US" dirty="0"/>
              <a:t>(x)</a:t>
            </a:r>
          </a:p>
          <a:p>
            <a:pPr lvl="3"/>
            <a:r>
              <a:rPr lang="en-US" dirty="0"/>
              <a:t>Number of elements in x</a:t>
            </a:r>
          </a:p>
          <a:p>
            <a:pPr lvl="3"/>
            <a:r>
              <a:rPr lang="en-US" dirty="0"/>
              <a:t>Can also get the number of characters in a string</a:t>
            </a:r>
          </a:p>
        </p:txBody>
      </p:sp>
    </p:spTree>
    <p:extLst>
      <p:ext uri="{BB962C8B-B14F-4D97-AF65-F5344CB8AC3E}">
        <p14:creationId xmlns:p14="http://schemas.microsoft.com/office/powerpoint/2010/main" val="69085956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Furthering the Collective</a:t>
            </a:r>
          </a:p>
          <a:p>
            <a:pPr lvl="1"/>
            <a:r>
              <a:rPr lang="en-US" dirty="0"/>
              <a:t>Methods for lists</a:t>
            </a:r>
          </a:p>
          <a:p>
            <a:pPr lvl="2"/>
            <a:r>
              <a:rPr lang="en-US" dirty="0" err="1"/>
              <a:t>example_list.pop</a:t>
            </a:r>
            <a:r>
              <a:rPr lang="en-US" dirty="0"/>
              <a:t>()</a:t>
            </a:r>
          </a:p>
          <a:p>
            <a:pPr lvl="3"/>
            <a:r>
              <a:rPr lang="en-US" dirty="0"/>
              <a:t>Remove and output the last element in the list</a:t>
            </a:r>
          </a:p>
          <a:p>
            <a:pPr lvl="2"/>
            <a:r>
              <a:rPr lang="en-US" dirty="0" err="1"/>
              <a:t>example_list.append</a:t>
            </a:r>
            <a:r>
              <a:rPr lang="en-US" dirty="0"/>
              <a:t>(</a:t>
            </a:r>
            <a:r>
              <a:rPr lang="en-US" dirty="0" err="1"/>
              <a:t>val</a:t>
            </a:r>
            <a:r>
              <a:rPr lang="en-US" dirty="0"/>
              <a:t>)</a:t>
            </a:r>
          </a:p>
          <a:p>
            <a:pPr lvl="3"/>
            <a:r>
              <a:rPr lang="en-US" dirty="0"/>
              <a:t>Add </a:t>
            </a:r>
            <a:r>
              <a:rPr lang="en-US" dirty="0" err="1"/>
              <a:t>val</a:t>
            </a:r>
            <a:r>
              <a:rPr lang="en-US" dirty="0"/>
              <a:t> as a new element to the end of </a:t>
            </a:r>
            <a:r>
              <a:rPr lang="en-US" dirty="0" err="1"/>
              <a:t>example_list</a:t>
            </a:r>
            <a:endParaRPr lang="en-US" dirty="0"/>
          </a:p>
          <a:p>
            <a:pPr lvl="2"/>
            <a:r>
              <a:rPr lang="en-US" dirty="0" err="1"/>
              <a:t>example_list.reverse</a:t>
            </a:r>
            <a:r>
              <a:rPr lang="en-US" dirty="0"/>
              <a:t>()</a:t>
            </a:r>
          </a:p>
          <a:p>
            <a:pPr lvl="3"/>
            <a:r>
              <a:rPr lang="en-US" dirty="0"/>
              <a:t>Invert the relative location of each element in example list</a:t>
            </a:r>
          </a:p>
          <a:p>
            <a:pPr lvl="1"/>
            <a:r>
              <a:rPr lang="en-US" dirty="0"/>
              <a:t>See more in the docs</a:t>
            </a:r>
          </a:p>
          <a:p>
            <a:pPr lvl="2"/>
            <a:r>
              <a:rPr lang="en-US" dirty="0"/>
              <a:t>https://docs.python.org/3/library/stdtypes.html</a:t>
            </a:r>
          </a:p>
        </p:txBody>
      </p:sp>
    </p:spTree>
    <p:extLst>
      <p:ext uri="{BB962C8B-B14F-4D97-AF65-F5344CB8AC3E}">
        <p14:creationId xmlns:p14="http://schemas.microsoft.com/office/powerpoint/2010/main" val="422141449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Furthering the Collective</a:t>
            </a:r>
          </a:p>
          <a:p>
            <a:pPr lvl="1"/>
            <a:r>
              <a:rPr lang="en-US" dirty="0"/>
              <a:t>Slice notation to access elements</a:t>
            </a:r>
          </a:p>
          <a:p>
            <a:pPr lvl="2"/>
            <a:r>
              <a:rPr lang="en-US" dirty="0"/>
              <a:t>a[</a:t>
            </a:r>
            <a:r>
              <a:rPr lang="en-US" dirty="0" err="1"/>
              <a:t>start:end</a:t>
            </a:r>
            <a:r>
              <a:rPr lang="en-US" dirty="0"/>
              <a:t>] # items start through end-1</a:t>
            </a:r>
          </a:p>
          <a:p>
            <a:pPr lvl="2"/>
            <a:r>
              <a:rPr lang="en-US" dirty="0"/>
              <a:t>a[start:] # items start through the rest of the array </a:t>
            </a:r>
          </a:p>
          <a:p>
            <a:pPr lvl="2"/>
            <a:r>
              <a:rPr lang="en-US" dirty="0"/>
              <a:t>a[:end] # items from the beginning through end-1 </a:t>
            </a:r>
          </a:p>
          <a:p>
            <a:pPr lvl="2"/>
            <a:r>
              <a:rPr lang="en-US" dirty="0"/>
              <a:t>a[:] # a copy of the whole array</a:t>
            </a:r>
          </a:p>
        </p:txBody>
      </p:sp>
    </p:spTree>
    <p:extLst>
      <p:ext uri="{BB962C8B-B14F-4D97-AF65-F5344CB8AC3E}">
        <p14:creationId xmlns:p14="http://schemas.microsoft.com/office/powerpoint/2010/main" val="30750479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Environments</a:t>
            </a:r>
          </a:p>
          <a:p>
            <a:pPr lvl="1"/>
            <a:r>
              <a:rPr lang="en-US" dirty="0"/>
              <a:t>IDLE</a:t>
            </a:r>
          </a:p>
          <a:p>
            <a:pPr lvl="2"/>
            <a:r>
              <a:rPr lang="en-US" dirty="0"/>
              <a:t>Included with Python, written in Python</a:t>
            </a:r>
          </a:p>
          <a:p>
            <a:pPr lvl="2"/>
            <a:r>
              <a:rPr lang="en-US" dirty="0"/>
              <a:t>Integrated Development and Learning Environment</a:t>
            </a:r>
          </a:p>
          <a:p>
            <a:pPr lvl="2"/>
            <a:r>
              <a:rPr lang="en-US" dirty="0">
                <a:hlinkClick r:id="rId3"/>
              </a:rPr>
              <a:t>https://www.python.org/downloads/</a:t>
            </a:r>
            <a:r>
              <a:rPr lang="en-US" dirty="0"/>
              <a:t> </a:t>
            </a:r>
          </a:p>
          <a:p>
            <a:pPr lvl="1"/>
            <a:endParaRPr lang="en-US" dirty="0"/>
          </a:p>
        </p:txBody>
      </p:sp>
    </p:spTree>
    <p:extLst>
      <p:ext uri="{BB962C8B-B14F-4D97-AF65-F5344CB8AC3E}">
        <p14:creationId xmlns:p14="http://schemas.microsoft.com/office/powerpoint/2010/main" val="179817533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Furthering the Collective</a:t>
            </a:r>
          </a:p>
          <a:p>
            <a:pPr lvl="1"/>
            <a:r>
              <a:rPr lang="en-US" dirty="0"/>
              <a:t>set</a:t>
            </a:r>
          </a:p>
          <a:p>
            <a:pPr lvl="2"/>
            <a:r>
              <a:rPr lang="en-US" dirty="0"/>
              <a:t>Set with {}</a:t>
            </a:r>
          </a:p>
          <a:p>
            <a:pPr lvl="2"/>
            <a:r>
              <a:rPr lang="en-US" dirty="0"/>
              <a:t>Creates distinct unordered pair</a:t>
            </a:r>
          </a:p>
          <a:p>
            <a:pPr lvl="3"/>
            <a:r>
              <a:rPr lang="en-US" dirty="0"/>
              <a:t>No indexing available</a:t>
            </a:r>
          </a:p>
          <a:p>
            <a:pPr lvl="2"/>
            <a:r>
              <a:rPr lang="en-US" dirty="0"/>
              <a:t>Removes any duplicates input into the set</a:t>
            </a: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90799" y="5029200"/>
            <a:ext cx="3852153" cy="1371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5549586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Furthering the Collective</a:t>
            </a:r>
          </a:p>
          <a:p>
            <a:pPr lvl="1"/>
            <a:r>
              <a:rPr lang="en-US" dirty="0"/>
              <a:t>set</a:t>
            </a:r>
          </a:p>
          <a:p>
            <a:pPr lvl="2"/>
            <a:r>
              <a:rPr lang="en-US" dirty="0"/>
              <a:t>Can convert to list to use elements</a:t>
            </a:r>
          </a:p>
          <a:p>
            <a:pPr lvl="2"/>
            <a:r>
              <a:rPr lang="en-US" dirty="0"/>
              <a:t>Notice change in order from the first list once the set is converted back to a list</a:t>
            </a:r>
          </a:p>
          <a:p>
            <a:pPr lvl="2"/>
            <a:endParaRPr lang="en-US"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7000" y="5257800"/>
            <a:ext cx="3852153" cy="1371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6999" y="3990716"/>
            <a:ext cx="3852153" cy="10415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8842533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Improved Logic and Error Handling</a:t>
            </a:r>
          </a:p>
          <a:p>
            <a:pPr lvl="1"/>
            <a:r>
              <a:rPr lang="en-US" dirty="0"/>
              <a:t>Try-Except</a:t>
            </a:r>
          </a:p>
          <a:p>
            <a:pPr lvl="2"/>
            <a:r>
              <a:rPr lang="en-US" dirty="0"/>
              <a:t>Error handling</a:t>
            </a:r>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2599" y="3276600"/>
            <a:ext cx="5803179" cy="304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2026445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Improved Logic and Error Handling</a:t>
            </a:r>
          </a:p>
          <a:p>
            <a:pPr lvl="1"/>
            <a:r>
              <a:rPr lang="en-US" dirty="0"/>
              <a:t>Try-Except</a:t>
            </a:r>
          </a:p>
          <a:p>
            <a:pPr lvl="2"/>
            <a:r>
              <a:rPr lang="en-US" dirty="0"/>
              <a:t>Syntax</a:t>
            </a:r>
          </a:p>
          <a:p>
            <a:pPr lvl="3"/>
            <a:r>
              <a:rPr lang="en-US" dirty="0"/>
              <a:t>try:</a:t>
            </a:r>
          </a:p>
          <a:p>
            <a:pPr lvl="4"/>
            <a:r>
              <a:rPr lang="en-US" dirty="0"/>
              <a:t>&lt;code statements to try&gt;</a:t>
            </a:r>
          </a:p>
          <a:p>
            <a:pPr lvl="3"/>
            <a:r>
              <a:rPr lang="en-US" dirty="0"/>
              <a:t>except &lt;error_type_1&gt;:</a:t>
            </a:r>
          </a:p>
          <a:p>
            <a:pPr lvl="4"/>
            <a:r>
              <a:rPr lang="en-US" dirty="0"/>
              <a:t>&lt;code when error type occurs&gt;</a:t>
            </a:r>
          </a:p>
          <a:p>
            <a:pPr lvl="3"/>
            <a:r>
              <a:rPr lang="en-US" dirty="0"/>
              <a:t>except &lt;error_type_2&gt; as err:</a:t>
            </a:r>
          </a:p>
          <a:p>
            <a:pPr lvl="4"/>
            <a:r>
              <a:rPr lang="en-US" dirty="0"/>
              <a:t>&lt;code when error type occurs, aliased as “Err”&gt;</a:t>
            </a:r>
          </a:p>
          <a:p>
            <a:pPr lvl="3"/>
            <a:r>
              <a:rPr lang="en-US" dirty="0"/>
              <a:t>except:</a:t>
            </a:r>
          </a:p>
          <a:p>
            <a:pPr lvl="4"/>
            <a:r>
              <a:rPr lang="en-US" dirty="0"/>
              <a:t>&lt;code that catches all other errors&gt;</a:t>
            </a:r>
          </a:p>
        </p:txBody>
      </p:sp>
    </p:spTree>
    <p:extLst>
      <p:ext uri="{BB962C8B-B14F-4D97-AF65-F5344CB8AC3E}">
        <p14:creationId xmlns:p14="http://schemas.microsoft.com/office/powerpoint/2010/main" val="121084350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Improved Logic and Error Handling</a:t>
            </a:r>
          </a:p>
          <a:p>
            <a:pPr lvl="1"/>
            <a:r>
              <a:rPr lang="en-US" dirty="0"/>
              <a:t>Try-Except</a:t>
            </a:r>
          </a:p>
          <a:p>
            <a:pPr lvl="2"/>
            <a:r>
              <a:rPr lang="en-US" dirty="0"/>
              <a:t>Can catch all errors without specifying an exception</a:t>
            </a:r>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2200" y="4114800"/>
            <a:ext cx="4557713" cy="1371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1682383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Improved Logic and Error Handling</a:t>
            </a:r>
          </a:p>
          <a:p>
            <a:pPr lvl="1"/>
            <a:r>
              <a:rPr lang="en-US" dirty="0"/>
              <a:t>Try-Except</a:t>
            </a:r>
          </a:p>
          <a:p>
            <a:pPr lvl="2"/>
            <a:r>
              <a:rPr lang="en-US" dirty="0"/>
              <a:t>Can catch specific types of errors by defining the exception</a:t>
            </a:r>
          </a:p>
        </p:txBody>
      </p:sp>
      <p:pic>
        <p:nvPicPr>
          <p:cNvPr id="5"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000" y="4038600"/>
            <a:ext cx="5426697" cy="1676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5847093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Improved Logic and Error Handling</a:t>
            </a:r>
          </a:p>
          <a:p>
            <a:pPr lvl="1"/>
            <a:r>
              <a:rPr lang="en-US" dirty="0"/>
              <a:t>Exception Types</a:t>
            </a:r>
          </a:p>
          <a:p>
            <a:pPr lvl="2"/>
            <a:r>
              <a:rPr lang="en-US" dirty="0"/>
              <a:t>https://docs.python.org/3/library/exceptions.html</a:t>
            </a:r>
          </a:p>
          <a:p>
            <a:pPr lvl="2"/>
            <a:r>
              <a:rPr lang="en-US" dirty="0" err="1"/>
              <a:t>NameError</a:t>
            </a:r>
            <a:r>
              <a:rPr lang="en-US" dirty="0"/>
              <a:t> – Undefined variable</a:t>
            </a:r>
          </a:p>
        </p:txBody>
      </p:sp>
      <p:pic>
        <p:nvPicPr>
          <p:cNvPr id="205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2598" y="4191000"/>
            <a:ext cx="5426697" cy="1676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9292595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Improved Logic and Error Handling</a:t>
            </a:r>
          </a:p>
          <a:p>
            <a:pPr lvl="1"/>
            <a:r>
              <a:rPr lang="en-US" dirty="0"/>
              <a:t>Naming Errors</a:t>
            </a:r>
          </a:p>
          <a:p>
            <a:pPr lvl="2"/>
            <a:r>
              <a:rPr lang="en-US" dirty="0"/>
              <a:t>raise </a:t>
            </a:r>
            <a:r>
              <a:rPr lang="en-US" dirty="0" err="1"/>
              <a:t>NameError</a:t>
            </a:r>
            <a:r>
              <a:rPr lang="en-US" dirty="0"/>
              <a:t>(&lt;</a:t>
            </a:r>
            <a:r>
              <a:rPr lang="en-US" dirty="0" err="1"/>
              <a:t>error_name</a:t>
            </a:r>
            <a:r>
              <a:rPr lang="en-US" dirty="0"/>
              <a:t>&gt;)</a:t>
            </a: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6400" y="3505200"/>
            <a:ext cx="5623101" cy="2514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1127629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List Comprehensions</a:t>
            </a:r>
          </a:p>
          <a:p>
            <a:pPr lvl="1"/>
            <a:r>
              <a:rPr lang="en-US" dirty="0"/>
              <a:t>A better loop</a:t>
            </a:r>
          </a:p>
          <a:p>
            <a:pPr lvl="1"/>
            <a:r>
              <a:rPr lang="en-US" dirty="0"/>
              <a:t>Combine with conditionals</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5508" y="3629965"/>
            <a:ext cx="5607908" cy="28691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0413597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List Comprehensions</a:t>
            </a:r>
          </a:p>
          <a:p>
            <a:pPr lvl="1"/>
            <a:r>
              <a:rPr lang="en-US" dirty="0"/>
              <a:t>Example – Get specific values in a dictionary</a:t>
            </a: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3724" y="3276600"/>
            <a:ext cx="6024282" cy="1600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68285663"/>
      </p:ext>
    </p:extLst>
  </p:cSld>
  <p:clrMapOvr>
    <a:masterClrMapping/>
  </p:clrMapOvr>
</p:sld>
</file>

<file path=ppt/theme/theme1.xml><?xml version="1.0" encoding="utf-8"?>
<a:theme xmlns:a="http://schemas.openxmlformats.org/drawingml/2006/main" name="Office Theme">
  <a:themeElements>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Custom 5">
      <a:dk1>
        <a:srgbClr val="FFFFFF"/>
      </a:dk1>
      <a:lt1>
        <a:srgbClr val="F2F2F2"/>
      </a:lt1>
      <a:dk2>
        <a:srgbClr val="F2F2F2"/>
      </a:dk2>
      <a:lt2>
        <a:srgbClr val="004080"/>
      </a:lt2>
      <a:accent1>
        <a:srgbClr val="FFFFFF"/>
      </a:accent1>
      <a:accent2>
        <a:srgbClr val="66CCFF"/>
      </a:accent2>
      <a:accent3>
        <a:srgbClr val="FFFFFF"/>
      </a:accent3>
      <a:accent4>
        <a:srgbClr val="56AEDA"/>
      </a:accent4>
      <a:accent5>
        <a:srgbClr val="FFFFFF"/>
      </a:accent5>
      <a:accent6>
        <a:srgbClr val="5CB9E7"/>
      </a:accent6>
      <a:hlink>
        <a:srgbClr val="66B2FF"/>
      </a:hlink>
      <a:folHlink>
        <a:srgbClr val="BFBFB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docProps/app.xml><?xml version="1.0" encoding="utf-8"?>
<Properties xmlns="http://schemas.openxmlformats.org/officeDocument/2006/extended-properties" xmlns:vt="http://schemas.openxmlformats.org/officeDocument/2006/docPropsVTypes">
  <Template/>
  <TotalTime>746</TotalTime>
  <Words>6009</Words>
  <Application>Microsoft Office PowerPoint</Application>
  <PresentationFormat>On-screen Show (4:3)</PresentationFormat>
  <Paragraphs>1129</Paragraphs>
  <Slides>181</Slides>
  <Notes>17</Notes>
  <HiddenSlides>0</HiddenSlides>
  <MMClips>0</MMClips>
  <ScaleCrop>false</ScaleCrop>
  <HeadingPairs>
    <vt:vector size="6" baseType="variant">
      <vt:variant>
        <vt:lpstr>Fonts Used</vt:lpstr>
      </vt:variant>
      <vt:variant>
        <vt:i4>2</vt:i4>
      </vt:variant>
      <vt:variant>
        <vt:lpstr>Theme</vt:lpstr>
      </vt:variant>
      <vt:variant>
        <vt:i4>2</vt:i4>
      </vt:variant>
      <vt:variant>
        <vt:lpstr>Slide Titles</vt:lpstr>
      </vt:variant>
      <vt:variant>
        <vt:i4>181</vt:i4>
      </vt:variant>
    </vt:vector>
  </HeadingPairs>
  <TitlesOfParts>
    <vt:vector size="185" baseType="lpstr">
      <vt:lpstr>Arial</vt:lpstr>
      <vt:lpstr>Calibri</vt:lpstr>
      <vt:lpstr>Office Theme</vt:lpstr>
      <vt:lpstr>1_Office Theme</vt:lpstr>
      <vt:lpstr>Python Review and Tutorial</vt:lpstr>
      <vt:lpstr>Intent of Class</vt:lpstr>
      <vt:lpstr>Overview</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Mini Project</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Quiz</vt:lpstr>
      <vt:lpstr>Quiz</vt:lpstr>
      <vt:lpstr>Quiz Answers</vt:lpstr>
      <vt:lpstr>Quiz Answers</vt:lpstr>
      <vt:lpstr>Quiz Answers</vt:lpstr>
      <vt:lpstr>Quiz Answers</vt:lpstr>
      <vt:lpstr>Quiz</vt:lpstr>
      <vt:lpstr>Quiz</vt:lpstr>
      <vt:lpstr>Quiz</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The Pythonic Way</vt:lpstr>
      <vt:lpstr>Pandas Data Wrangling</vt:lpstr>
      <vt:lpstr>PyODBC</vt:lpstr>
      <vt:lpstr>PyODBC</vt:lpstr>
      <vt:lpstr>MatPlotLib Visuals</vt:lpstr>
      <vt:lpstr>Scikit-Learn Machine Learning</vt:lpstr>
      <vt:lpstr>LICENSE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Doug Bowman</dc:creator>
  <cp:lastModifiedBy>Doug B</cp:lastModifiedBy>
  <cp:revision>324</cp:revision>
  <dcterms:created xsi:type="dcterms:W3CDTF">2018-01-12T01:50:51Z</dcterms:created>
  <dcterms:modified xsi:type="dcterms:W3CDTF">2019-11-12T18:58:38Z</dcterms:modified>
</cp:coreProperties>
</file>